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92" r:id="rId1"/>
  </p:sldMasterIdLst>
  <p:notesMasterIdLst>
    <p:notesMasterId r:id="rId64"/>
  </p:notesMasterIdLst>
  <p:handoutMasterIdLst>
    <p:handoutMasterId r:id="rId65"/>
  </p:handoutMasterIdLst>
  <p:sldIdLst>
    <p:sldId id="1546" r:id="rId2"/>
    <p:sldId id="1549" r:id="rId3"/>
    <p:sldId id="1594" r:id="rId4"/>
    <p:sldId id="1676" r:id="rId5"/>
    <p:sldId id="1675" r:id="rId6"/>
    <p:sldId id="1673" r:id="rId7"/>
    <p:sldId id="1612" r:id="rId8"/>
    <p:sldId id="1644" r:id="rId9"/>
    <p:sldId id="1646" r:id="rId10"/>
    <p:sldId id="1647" r:id="rId11"/>
    <p:sldId id="1648" r:id="rId12"/>
    <p:sldId id="1645" r:id="rId13"/>
    <p:sldId id="1607" r:id="rId14"/>
    <p:sldId id="1601" r:id="rId15"/>
    <p:sldId id="1598" r:id="rId16"/>
    <p:sldId id="1608" r:id="rId17"/>
    <p:sldId id="1609" r:id="rId18"/>
    <p:sldId id="1605" r:id="rId19"/>
    <p:sldId id="1604" r:id="rId20"/>
    <p:sldId id="1603" r:id="rId21"/>
    <p:sldId id="1606" r:id="rId22"/>
    <p:sldId id="1561" r:id="rId23"/>
    <p:sldId id="1560" r:id="rId24"/>
    <p:sldId id="1559" r:id="rId25"/>
    <p:sldId id="1592" r:id="rId26"/>
    <p:sldId id="1678" r:id="rId27"/>
    <p:sldId id="1565" r:id="rId28"/>
    <p:sldId id="1679" r:id="rId29"/>
    <p:sldId id="1680" r:id="rId30"/>
    <p:sldId id="1683" r:id="rId31"/>
    <p:sldId id="1681" r:id="rId32"/>
    <p:sldId id="1685" r:id="rId33"/>
    <p:sldId id="1684" r:id="rId34"/>
    <p:sldId id="1572" r:id="rId35"/>
    <p:sldId id="1686" r:id="rId36"/>
    <p:sldId id="1575" r:id="rId37"/>
    <p:sldId id="1688" r:id="rId38"/>
    <p:sldId id="1578" r:id="rId39"/>
    <p:sldId id="1672" r:id="rId40"/>
    <p:sldId id="1616" r:id="rId41"/>
    <p:sldId id="1625" r:id="rId42"/>
    <p:sldId id="1624" r:id="rId43"/>
    <p:sldId id="1671" r:id="rId44"/>
    <p:sldId id="1670" r:id="rId45"/>
    <p:sldId id="1655" r:id="rId46"/>
    <p:sldId id="1667" r:id="rId47"/>
    <p:sldId id="1668" r:id="rId48"/>
    <p:sldId id="1632" r:id="rId49"/>
    <p:sldId id="1650" r:id="rId50"/>
    <p:sldId id="1652" r:id="rId51"/>
    <p:sldId id="1654" r:id="rId52"/>
    <p:sldId id="1590" r:id="rId53"/>
    <p:sldId id="1613" r:id="rId54"/>
    <p:sldId id="1637" r:id="rId55"/>
    <p:sldId id="1629" r:id="rId56"/>
    <p:sldId id="1630" r:id="rId57"/>
    <p:sldId id="1628" r:id="rId58"/>
    <p:sldId id="1639" r:id="rId59"/>
    <p:sldId id="1640" r:id="rId60"/>
    <p:sldId id="1641" r:id="rId61"/>
    <p:sldId id="1642" r:id="rId62"/>
    <p:sldId id="1508" r:id="rId63"/>
  </p:sldIdLst>
  <p:sldSz cx="12190413" cy="6859588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54521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109042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63563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218084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726055" algn="l" defTabSz="1090422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3271266" algn="l" defTabSz="1090422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816477" algn="l" defTabSz="1090422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4361688" algn="l" defTabSz="1090422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C31"/>
    <a:srgbClr val="E961BC"/>
    <a:srgbClr val="990000"/>
    <a:srgbClr val="000080"/>
    <a:srgbClr val="009900"/>
    <a:srgbClr val="009AD0"/>
    <a:srgbClr val="630C05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Estilo com Tema 2 - Ênfas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3" autoAdjust="0"/>
    <p:restoredTop sz="94622" autoAdjust="0"/>
  </p:normalViewPr>
  <p:slideViewPr>
    <p:cSldViewPr snapToGrid="0">
      <p:cViewPr varScale="1">
        <p:scale>
          <a:sx n="87" d="100"/>
          <a:sy n="87" d="100"/>
        </p:scale>
        <p:origin x="456" y="90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32"/>
    </p:cViewPr>
  </p:sorterViewPr>
  <p:notesViewPr>
    <p:cSldViewPr snapToGrid="0">
      <p:cViewPr varScale="1">
        <p:scale>
          <a:sx n="51" d="100"/>
          <a:sy n="51" d="100"/>
        </p:scale>
        <p:origin x="2559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09F60D7-A2D7-4486-AB4D-59A73374CACC}" type="datetimeFigureOut">
              <a:rPr lang="pt-BR" smtClean="0"/>
              <a:pPr/>
              <a:t>18/06/2018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B717088-D91D-47E3-816A-0D220648FD4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3538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fld id="{3B9147F5-A8EF-41EA-B41C-5DB33E096100}" type="datetimeFigureOut">
              <a:rPr lang="pt-BR"/>
              <a:pPr>
                <a:defRPr/>
              </a:pPr>
              <a:t>18/06/2018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fld id="{061CAEFA-2FE7-4540-A364-1739F902910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24315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5211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042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563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8084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6055" algn="l" defTabSz="10904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71266" algn="l" defTabSz="10904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6477" algn="l" defTabSz="10904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61688" algn="l" defTabSz="109042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2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8350"/>
            <a:ext cx="68167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20738" y="4659313"/>
            <a:ext cx="5514975" cy="47656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8251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12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8350"/>
            <a:ext cx="68167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20738" y="4659313"/>
            <a:ext cx="5514975" cy="47656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7993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A38E78-636D-4668-97AC-70DDACE56C9B}" type="slidenum">
              <a:rPr lang="pt-BR" altLang="pt-BR"/>
              <a:pPr/>
              <a:t>13</a:t>
            </a:fld>
            <a:endParaRPr lang="pt-BR" altLang="pt-BR"/>
          </a:p>
        </p:txBody>
      </p:sp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4987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60" tIns="50760" rIns="97560" bIns="507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B9D64F5-A1B8-4115-9D5A-61C968FA10DE}" type="slidenum">
              <a:rPr lang="pt-BR" altLang="pt-BR" sz="1300">
                <a:solidFill>
                  <a:srgbClr val="262626"/>
                </a:solidFill>
              </a:rPr>
              <a:pPr algn="r" eaLnBrk="1" hangingPunct="1">
                <a:buClrTx/>
                <a:buFontTx/>
                <a:buNone/>
              </a:pPr>
              <a:t>13</a:t>
            </a:fld>
            <a:endParaRPr lang="pt-BR" altLang="pt-BR" sz="1300">
              <a:solidFill>
                <a:srgbClr val="262626"/>
              </a:solidFill>
            </a:endParaRPr>
          </a:p>
        </p:txBody>
      </p:sp>
      <p:sp>
        <p:nvSpPr>
          <p:cNvPr id="7782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81013" y="1279525"/>
            <a:ext cx="6137275" cy="3454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926013"/>
            <a:ext cx="5680075" cy="40290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23415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14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8350"/>
            <a:ext cx="68167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20738" y="4659313"/>
            <a:ext cx="5514975" cy="47656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161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15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8350"/>
            <a:ext cx="68167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20738" y="4659313"/>
            <a:ext cx="5514975" cy="47656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1407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416A54-6A81-4657-92E3-CCA72AD993CF}" type="slidenum">
              <a:rPr lang="pt-BR" altLang="pt-BR"/>
              <a:pPr/>
              <a:t>16</a:t>
            </a:fld>
            <a:endParaRPr lang="pt-BR" altLang="pt-BR"/>
          </a:p>
        </p:txBody>
      </p:sp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82600" y="1279525"/>
            <a:ext cx="6134100" cy="3452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926013"/>
            <a:ext cx="5678487" cy="40290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96639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743B4B-EED6-4729-A8D2-7B51BD3E9169}" type="slidenum">
              <a:rPr lang="pt-BR" altLang="pt-BR"/>
              <a:pPr/>
              <a:t>17</a:t>
            </a:fld>
            <a:endParaRPr lang="pt-BR" altLang="pt-BR"/>
          </a:p>
        </p:txBody>
      </p:sp>
      <p:sp>
        <p:nvSpPr>
          <p:cNvPr id="798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82600" y="1279525"/>
            <a:ext cx="6134100" cy="3452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926013"/>
            <a:ext cx="5678487" cy="40290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78847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18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8350"/>
            <a:ext cx="68167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20738" y="4659313"/>
            <a:ext cx="5514975" cy="47656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1600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19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8350"/>
            <a:ext cx="68167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20738" y="4659313"/>
            <a:ext cx="5514975" cy="47656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18723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20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8350"/>
            <a:ext cx="68167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20738" y="4659313"/>
            <a:ext cx="5514975" cy="47656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32200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21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8350"/>
            <a:ext cx="68167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20738" y="4659313"/>
            <a:ext cx="5514975" cy="47656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8897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3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8350"/>
            <a:ext cx="68167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20738" y="4659313"/>
            <a:ext cx="5514975" cy="47656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91874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22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8350"/>
            <a:ext cx="68167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20738" y="4659313"/>
            <a:ext cx="5514975" cy="47656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34389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23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8350"/>
            <a:ext cx="68167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20738" y="4659313"/>
            <a:ext cx="5514975" cy="47656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26972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24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8350"/>
            <a:ext cx="68167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20738" y="4659313"/>
            <a:ext cx="5514975" cy="47656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03034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25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8350"/>
            <a:ext cx="68167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20738" y="4659313"/>
            <a:ext cx="5514975" cy="47656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9716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F7DC5326-C2AF-4122-A881-22BEB69EE047}" type="slidenum">
              <a:rPr lang="pt-BR" altLang="pt-BR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26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4022725" y="9723438"/>
            <a:ext cx="30734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60" tIns="50760" rIns="97560" bIns="5076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6BF09F8A-4B59-4966-AA0C-2F1A0E4967E7}" type="slidenum">
              <a:rPr lang="pt-BR" altLang="pt-BR" sz="1300" u="sng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buClrTx/>
                <a:buFontTx/>
                <a:buNone/>
              </a:pPr>
              <a:t>26</a:t>
            </a:fld>
            <a:endParaRPr lang="pt-BR" altLang="pt-BR" sz="1300" u="sng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463" y="777875"/>
            <a:ext cx="6804025" cy="38290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14863"/>
          </a:xfr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pt-BR" smtClean="0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00439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27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8350"/>
            <a:ext cx="68167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20738" y="4659313"/>
            <a:ext cx="5514975" cy="47656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63940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A313D06-2F1F-485D-B048-A45B627127A7}" type="slidenum">
              <a:rPr lang="pt-BR" altLang="pt-BR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1143000"/>
            <a:ext cx="5483225" cy="30861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7232528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7934AB9-08DC-4A6D-BF1F-8D1D0F540689}" type="slidenum">
              <a:rPr lang="pt-BR" altLang="pt-BR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1143000"/>
            <a:ext cx="5483225" cy="30861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3307805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30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8350"/>
            <a:ext cx="68167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20738" y="4659313"/>
            <a:ext cx="5514975" cy="47656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22458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32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8350"/>
            <a:ext cx="68167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20738" y="4659313"/>
            <a:ext cx="5514975" cy="47656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9029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1CAEFA-2FE7-4540-A364-1739F902910A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02539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33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8350"/>
            <a:ext cx="68167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20738" y="4659313"/>
            <a:ext cx="5514975" cy="47656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25294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34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8350"/>
            <a:ext cx="68167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20738" y="4659313"/>
            <a:ext cx="5514975" cy="47656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45943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8B921A3E-EBC3-4007-8B38-A1AE020AEA8E}" type="slidenum">
              <a:rPr lang="pt-BR" altLang="pt-BR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35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911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1143000"/>
            <a:ext cx="5483225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6714232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36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8350"/>
            <a:ext cx="68167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20738" y="4659313"/>
            <a:ext cx="5514975" cy="47656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748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A3618AB-321D-4CE9-BD4C-E9542710681F}" type="slidenum">
              <a:rPr lang="pt-BR" altLang="pt-BR" sz="1400" smtClean="0"/>
              <a:pPr>
                <a:spcBef>
                  <a:spcPct val="0"/>
                </a:spcBef>
              </a:pPr>
              <a:t>37</a:t>
            </a:fld>
            <a:endParaRPr lang="pt-BR" altLang="pt-BR" sz="1400" smtClean="0"/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49680" rIns="99000" bIns="4968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spcBef>
                <a:spcPct val="0"/>
              </a:spcBef>
            </a:pPr>
            <a:fld id="{59F26814-139E-4B7A-8B10-8F5E254C5B8A}" type="slidenum">
              <a:rPr lang="pt-BR" altLang="pt-BR" sz="1300">
                <a:latin typeface="Calibri" panose="020F0502020204030204" pitchFamily="34" charset="0"/>
              </a:rPr>
              <a:pPr algn="r" eaLnBrk="1">
                <a:spcBef>
                  <a:spcPct val="0"/>
                </a:spcBef>
              </a:pPr>
              <a:t>37</a:t>
            </a:fld>
            <a:endParaRPr lang="pt-BR" altLang="pt-BR" sz="1300">
              <a:latin typeface="Calibri" panose="020F0502020204030204" pitchFamily="34" charset="0"/>
            </a:endParaRPr>
          </a:p>
        </p:txBody>
      </p:sp>
      <p:sp>
        <p:nvSpPr>
          <p:cNvPr id="63492" name="AutoShape 2"/>
          <p:cNvSpPr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custGeom>
            <a:avLst/>
            <a:gdLst>
              <a:gd name="T0" fmla="*/ 3076575 w 3076575"/>
              <a:gd name="T1" fmla="*/ 255588 h 511175"/>
              <a:gd name="T2" fmla="*/ 1538288 w 3076575"/>
              <a:gd name="T3" fmla="*/ 511175 h 511175"/>
              <a:gd name="T4" fmla="*/ 0 w 3076575"/>
              <a:gd name="T5" fmla="*/ 255588 h 511175"/>
              <a:gd name="T6" fmla="*/ 1538288 w 3076575"/>
              <a:gd name="T7" fmla="*/ 0 h 5111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076575"/>
              <a:gd name="T13" fmla="*/ 0 h 511175"/>
              <a:gd name="T14" fmla="*/ 3076575 w 3076575"/>
              <a:gd name="T15" fmla="*/ 511175 h 5111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76575" h="511175">
                <a:moveTo>
                  <a:pt x="0" y="0"/>
                </a:moveTo>
                <a:lnTo>
                  <a:pt x="8546" y="0"/>
                </a:lnTo>
                <a:lnTo>
                  <a:pt x="8546" y="1420"/>
                </a:lnTo>
                <a:lnTo>
                  <a:pt x="0" y="14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349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67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4" name="AutoShape 4"/>
          <p:cNvSpPr>
            <a:spLocks noChangeArrowheads="1"/>
          </p:cNvSpPr>
          <p:nvPr/>
        </p:nvSpPr>
        <p:spPr bwMode="auto">
          <a:xfrm>
            <a:off x="820738" y="4659313"/>
            <a:ext cx="5514975" cy="4765675"/>
          </a:xfrm>
          <a:custGeom>
            <a:avLst/>
            <a:gdLst>
              <a:gd name="T0" fmla="*/ 5514975 w 5514975"/>
              <a:gd name="T1" fmla="*/ 2382838 h 4765675"/>
              <a:gd name="T2" fmla="*/ 2757488 w 5514975"/>
              <a:gd name="T3" fmla="*/ 4765675 h 4765675"/>
              <a:gd name="T4" fmla="*/ 0 w 5514975"/>
              <a:gd name="T5" fmla="*/ 2382838 h 4765675"/>
              <a:gd name="T6" fmla="*/ 2757488 w 5514975"/>
              <a:gd name="T7" fmla="*/ 0 h 47656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514975"/>
              <a:gd name="T13" fmla="*/ 0 h 4765675"/>
              <a:gd name="T14" fmla="*/ 5514975 w 5514975"/>
              <a:gd name="T15" fmla="*/ 4765675 h 47656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14975" h="4765675">
                <a:moveTo>
                  <a:pt x="0" y="0"/>
                </a:moveTo>
                <a:lnTo>
                  <a:pt x="15319" y="0"/>
                </a:lnTo>
                <a:lnTo>
                  <a:pt x="15319" y="13238"/>
                </a:lnTo>
                <a:lnTo>
                  <a:pt x="0" y="1323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 cap="flat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5454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38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8350"/>
            <a:ext cx="68167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20738" y="4659313"/>
            <a:ext cx="5514975" cy="47656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96444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39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8350"/>
            <a:ext cx="68167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20738" y="4659313"/>
            <a:ext cx="5514975" cy="47656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64819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40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8350"/>
            <a:ext cx="68167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20738" y="4659313"/>
            <a:ext cx="5514975" cy="47656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5301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41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8350"/>
            <a:ext cx="68167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20738" y="4659313"/>
            <a:ext cx="5514975" cy="47656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33308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42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8350"/>
            <a:ext cx="68167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20738" y="4659313"/>
            <a:ext cx="5514975" cy="47656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4027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6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8350"/>
            <a:ext cx="68167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20738" y="4659313"/>
            <a:ext cx="5514975" cy="47656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94161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B8685F41-66F7-457A-A568-9F97D04851A3}" type="slidenum">
              <a:rPr lang="pt-BR" altLang="pt-BR">
                <a:solidFill>
                  <a:srgbClr val="262626"/>
                </a:solidFill>
              </a:rPr>
              <a:pPr>
                <a:buClrTx/>
                <a:buFontTx/>
                <a:buNone/>
              </a:pPr>
              <a:t>43</a:t>
            </a:fld>
            <a:endParaRPr lang="pt-BR" altLang="pt-BR">
              <a:solidFill>
                <a:srgbClr val="262626"/>
              </a:solidFill>
            </a:endParaRPr>
          </a:p>
        </p:txBody>
      </p:sp>
      <p:sp>
        <p:nvSpPr>
          <p:cNvPr id="1157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1143000"/>
            <a:ext cx="5483225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5716" name="Text Box 2"/>
          <p:cNvSpPr txBox="1">
            <a:spLocks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623411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C39E6784-EFA8-47CD-9A30-DF72F19C0C77}" type="slidenum">
              <a:rPr lang="pt-BR" altLang="pt-BR">
                <a:solidFill>
                  <a:srgbClr val="262626"/>
                </a:solidFill>
              </a:rPr>
              <a:pPr>
                <a:buClrTx/>
                <a:buFontTx/>
                <a:buNone/>
              </a:pPr>
              <a:t>44</a:t>
            </a:fld>
            <a:endParaRPr lang="pt-BR" altLang="pt-BR">
              <a:solidFill>
                <a:srgbClr val="262626"/>
              </a:solidFill>
            </a:endParaRPr>
          </a:p>
        </p:txBody>
      </p:sp>
      <p:sp>
        <p:nvSpPr>
          <p:cNvPr id="1177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1143000"/>
            <a:ext cx="5483225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7764" name="Text Box 2"/>
          <p:cNvSpPr txBox="1">
            <a:spLocks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113286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45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8350"/>
            <a:ext cx="68167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20738" y="4659313"/>
            <a:ext cx="5514975" cy="47656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51461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46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8350"/>
            <a:ext cx="68167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20738" y="4659313"/>
            <a:ext cx="5514975" cy="47656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3437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47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8350"/>
            <a:ext cx="68167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20738" y="4659313"/>
            <a:ext cx="5514975" cy="47656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04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48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8350"/>
            <a:ext cx="68167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20738" y="4659313"/>
            <a:ext cx="5514975" cy="47656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269133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49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8350"/>
            <a:ext cx="68167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20738" y="4659313"/>
            <a:ext cx="5514975" cy="47656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27349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50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8350"/>
            <a:ext cx="68167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20738" y="4659313"/>
            <a:ext cx="5514975" cy="47656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14805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51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8350"/>
            <a:ext cx="68167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20738" y="4659313"/>
            <a:ext cx="5514975" cy="47656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31903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52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8350"/>
            <a:ext cx="68167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20738" y="4659313"/>
            <a:ext cx="5514975" cy="47656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585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4DAFD4-AA95-4DE8-83DB-DA67353A636E}" type="slidenum">
              <a:rPr lang="pt-BR" altLang="pt-BR"/>
              <a:pPr/>
              <a:t>7</a:t>
            </a:fld>
            <a:endParaRPr lang="pt-BR" altLang="pt-BR"/>
          </a:p>
        </p:txBody>
      </p:sp>
      <p:sp>
        <p:nvSpPr>
          <p:cNvPr id="81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82600" y="1279525"/>
            <a:ext cx="6134100" cy="3452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926013"/>
            <a:ext cx="5678487" cy="40290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8825438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53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8350"/>
            <a:ext cx="68167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20738" y="4659313"/>
            <a:ext cx="5514975" cy="47656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2483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54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8350"/>
            <a:ext cx="68167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20738" y="4659313"/>
            <a:ext cx="5514975" cy="47656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434532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55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8350"/>
            <a:ext cx="68167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20738" y="4659313"/>
            <a:ext cx="5514975" cy="47656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519324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56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8350"/>
            <a:ext cx="68167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20738" y="4659313"/>
            <a:ext cx="5514975" cy="47656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030797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57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8350"/>
            <a:ext cx="68167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20738" y="4659313"/>
            <a:ext cx="5514975" cy="47656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19014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58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8350"/>
            <a:ext cx="68167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20738" y="4659313"/>
            <a:ext cx="5514975" cy="47656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164253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59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8350"/>
            <a:ext cx="68167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20738" y="4659313"/>
            <a:ext cx="5514975" cy="47656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7735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60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8350"/>
            <a:ext cx="68167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20738" y="4659313"/>
            <a:ext cx="5514975" cy="47656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64806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61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8350"/>
            <a:ext cx="68167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20738" y="4659313"/>
            <a:ext cx="5514975" cy="47656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876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F1B89D-6552-4C69-B5BE-1847AC1A8DDD}" type="slidenum">
              <a:rPr lang="pt-BR"/>
              <a:pPr/>
              <a:t>8</a:t>
            </a:fld>
            <a:endParaRPr lang="pt-BR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8350"/>
            <a:ext cx="68167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20738" y="4659313"/>
            <a:ext cx="5514975" cy="47656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465A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0037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89C529D-9198-436F-90EC-7D77CAC0906D}" type="slidenum">
              <a:rPr lang="pt-BR" altLang="pt-BR"/>
              <a:pPr/>
              <a:t>9</a:t>
            </a:fld>
            <a:endParaRPr lang="pt-BR" altLang="pt-BR"/>
          </a:p>
        </p:txBody>
      </p:sp>
      <p:sp>
        <p:nvSpPr>
          <p:cNvPr id="80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20725" y="1162050"/>
            <a:ext cx="5564188" cy="3132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0088" y="4475163"/>
            <a:ext cx="5605462" cy="3654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52653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FC9140-1A0A-4A1B-94F5-AE7DC0C1CCC5}" type="slidenum">
              <a:rPr lang="pt-BR" altLang="pt-BR"/>
              <a:pPr/>
              <a:t>10</a:t>
            </a:fld>
            <a:endParaRPr lang="pt-BR" altLang="pt-BR"/>
          </a:p>
        </p:txBody>
      </p:sp>
      <p:sp>
        <p:nvSpPr>
          <p:cNvPr id="81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20725" y="1162050"/>
            <a:ext cx="5564188" cy="3132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0088" y="4475163"/>
            <a:ext cx="5605462" cy="3654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05880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C88664-EC4C-4364-B3A6-DB0315AB7235}" type="slidenum">
              <a:rPr lang="pt-BR" altLang="pt-BR"/>
              <a:pPr/>
              <a:t>11</a:t>
            </a:fld>
            <a:endParaRPr lang="pt-BR" altLang="pt-BR"/>
          </a:p>
        </p:txBody>
      </p:sp>
      <p:sp>
        <p:nvSpPr>
          <p:cNvPr id="829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20725" y="1162050"/>
            <a:ext cx="5564188" cy="3132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0088" y="4475163"/>
            <a:ext cx="5605462" cy="3654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53084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nd slide Spe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0413" cy="902802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 userDrawn="1"/>
        </p:nvSpPr>
        <p:spPr bwMode="auto">
          <a:xfrm>
            <a:off x="1084258" y="172815"/>
            <a:ext cx="6784729" cy="50587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 algn="l">
              <a:spcBef>
                <a:spcPts val="309"/>
              </a:spcBef>
              <a:spcAft>
                <a:spcPts val="1432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800" b="1" baseline="0" dirty="0" err="1" smtClean="0">
                <a:solidFill>
                  <a:schemeClr val="bg1">
                    <a:lumMod val="65000"/>
                  </a:schemeClr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eSocial</a:t>
            </a:r>
            <a:r>
              <a:rPr lang="pt-BR" sz="2800" b="1" baseline="0" dirty="0" smtClean="0">
                <a:solidFill>
                  <a:schemeClr val="bg1">
                    <a:lumMod val="65000"/>
                  </a:schemeClr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, </a:t>
            </a:r>
            <a:r>
              <a:rPr lang="pt-BR" sz="2800" b="1" baseline="0" dirty="0" err="1" smtClean="0">
                <a:solidFill>
                  <a:schemeClr val="bg1">
                    <a:lumMod val="65000"/>
                  </a:schemeClr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EFD-Reinf</a:t>
            </a:r>
            <a:r>
              <a:rPr lang="pt-BR" sz="2800" b="1" baseline="0" dirty="0" smtClean="0">
                <a:solidFill>
                  <a:schemeClr val="bg1">
                    <a:lumMod val="65000"/>
                  </a:schemeClr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 e </a:t>
            </a:r>
            <a:r>
              <a:rPr lang="pt-BR" sz="2800" b="1" baseline="0" dirty="0" err="1" smtClean="0">
                <a:solidFill>
                  <a:schemeClr val="bg1">
                    <a:lumMod val="65000"/>
                  </a:schemeClr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DCTFWeb</a:t>
            </a:r>
            <a:endParaRPr lang="pt-BR" sz="2800" b="1" dirty="0" smtClean="0">
              <a:solidFill>
                <a:schemeClr val="bg1">
                  <a:lumMod val="65000"/>
                </a:schemeClr>
              </a:solidFill>
              <a:latin typeface="Palatino Linotype" pitchFamily="18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868730D9-80BB-4346-AA0C-E036A154F0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0413" cy="684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5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9.jpeg"/><Relationship Id="rId5" Type="http://schemas.openxmlformats.org/officeDocument/2006/relationships/hyperlink" Target="http://www.esocial.gov.br/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35.jpeg"/><Relationship Id="rId9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.jpeg"/><Relationship Id="rId18" Type="http://schemas.openxmlformats.org/officeDocument/2006/relationships/image" Target="../media/image17.jpeg"/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9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3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magem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0412" cy="4798069"/>
          </a:xfrm>
          <a:prstGeom prst="rect">
            <a:avLst/>
          </a:prstGeom>
        </p:spPr>
      </p:pic>
      <p:sp>
        <p:nvSpPr>
          <p:cNvPr id="2051" name="Rectangle 1027"/>
          <p:cNvSpPr>
            <a:spLocks noChangeArrowheads="1"/>
          </p:cNvSpPr>
          <p:nvPr/>
        </p:nvSpPr>
        <p:spPr bwMode="auto">
          <a:xfrm>
            <a:off x="494675" y="4042992"/>
            <a:ext cx="1151244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1089963"/>
            <a:r>
              <a:rPr lang="pt-BR" sz="4000" b="1" dirty="0" smtClean="0">
                <a:solidFill>
                  <a:schemeClr val="accent2">
                    <a:lumMod val="50000"/>
                  </a:schemeClr>
                </a:solidFill>
                <a:latin typeface="Palatino Linotype" pitchFamily="18" charset="0"/>
              </a:rPr>
              <a:t>O </a:t>
            </a:r>
            <a:r>
              <a:rPr lang="pt-BR" sz="4000" b="1" dirty="0" err="1" smtClean="0">
                <a:solidFill>
                  <a:schemeClr val="accent2">
                    <a:lumMod val="50000"/>
                  </a:schemeClr>
                </a:solidFill>
                <a:latin typeface="Palatino Linotype" pitchFamily="18" charset="0"/>
              </a:rPr>
              <a:t>eSOCIAL</a:t>
            </a:r>
            <a:r>
              <a:rPr lang="pt-BR" sz="4000" b="1" dirty="0" smtClean="0">
                <a:solidFill>
                  <a:schemeClr val="accent2">
                    <a:lumMod val="50000"/>
                  </a:schemeClr>
                </a:solidFill>
                <a:latin typeface="Palatino Linotype" pitchFamily="18" charset="0"/>
              </a:rPr>
              <a:t>... Chegou a hora!</a:t>
            </a:r>
            <a:r>
              <a:rPr lang="pt-BR" sz="2400" b="1" dirty="0" smtClean="0">
                <a:solidFill>
                  <a:schemeClr val="accent2">
                    <a:lumMod val="50000"/>
                  </a:schemeClr>
                </a:solidFill>
                <a:latin typeface="Palatino Linotype" pitchFamily="18" charset="0"/>
              </a:rPr>
              <a:t> </a:t>
            </a:r>
            <a:r>
              <a:rPr lang="pt-BR" sz="2400" b="1" dirty="0" smtClean="0">
                <a:solidFill>
                  <a:srgbClr val="CC6633"/>
                </a:solidFill>
                <a:latin typeface="Palatino Linotype" pitchFamily="18" charset="0"/>
              </a:rPr>
              <a:t> </a:t>
            </a:r>
          </a:p>
          <a:p>
            <a:pPr algn="r" defTabSz="1089963"/>
            <a:endParaRPr lang="pt-BR" sz="2600" b="1" dirty="0" smtClean="0">
              <a:solidFill>
                <a:srgbClr val="CC6633"/>
              </a:solidFill>
              <a:latin typeface="Palatino Linotype" pitchFamily="18" charset="0"/>
            </a:endParaRPr>
          </a:p>
          <a:p>
            <a:pPr algn="r" defTabSz="1089963"/>
            <a:r>
              <a:rPr lang="pt-BR" sz="2000" b="1" dirty="0" smtClean="0">
                <a:solidFill>
                  <a:srgbClr val="CC6633"/>
                </a:solidFill>
                <a:latin typeface="Palatino Linotype" pitchFamily="18" charset="0"/>
              </a:rPr>
              <a:t>Marcos Salustiano</a:t>
            </a:r>
          </a:p>
          <a:p>
            <a:pPr algn="r" defTabSz="1089963"/>
            <a:r>
              <a:rPr lang="pt-BR" sz="2000" b="1" dirty="0" smtClean="0">
                <a:solidFill>
                  <a:srgbClr val="CC6633"/>
                </a:solidFill>
                <a:latin typeface="Palatino Linotype" pitchFamily="18" charset="0"/>
              </a:rPr>
              <a:t>Auditor-Fiscal da Receita Federal do Brasil</a:t>
            </a:r>
            <a:endParaRPr lang="pt-BR" sz="2000" b="1" dirty="0">
              <a:solidFill>
                <a:srgbClr val="CC6633"/>
              </a:solidFill>
              <a:latin typeface="Palatino Linotype" pitchFamily="18" charset="0"/>
            </a:endParaRPr>
          </a:p>
        </p:txBody>
      </p:sp>
      <p:sp>
        <p:nvSpPr>
          <p:cNvPr id="2052" name="Rectangle 1028"/>
          <p:cNvSpPr>
            <a:spLocks noChangeArrowheads="1"/>
          </p:cNvSpPr>
          <p:nvPr/>
        </p:nvSpPr>
        <p:spPr bwMode="auto">
          <a:xfrm>
            <a:off x="3862758" y="5951207"/>
            <a:ext cx="76774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1089963"/>
            <a:r>
              <a:rPr lang="pt-BR" sz="2400" b="1" dirty="0" smtClean="0">
                <a:solidFill>
                  <a:srgbClr val="666666"/>
                </a:solidFill>
                <a:latin typeface="Palatino Linotype" pitchFamily="18" charset="0"/>
              </a:rPr>
              <a:t>Curitiba, 07de junho </a:t>
            </a:r>
            <a:r>
              <a:rPr lang="pt-BR" sz="2400" b="1" dirty="0">
                <a:solidFill>
                  <a:srgbClr val="666666"/>
                </a:solidFill>
                <a:latin typeface="Palatino Linotype" pitchFamily="18" charset="0"/>
              </a:rPr>
              <a:t>de </a:t>
            </a:r>
            <a:r>
              <a:rPr lang="pt-BR" sz="2400" b="1" dirty="0" smtClean="0">
                <a:solidFill>
                  <a:srgbClr val="666666"/>
                </a:solidFill>
                <a:latin typeface="Palatino Linotype" pitchFamily="18" charset="0"/>
              </a:rPr>
              <a:t>2018</a:t>
            </a:r>
            <a:endParaRPr lang="pt-BR" sz="2400" b="1" dirty="0">
              <a:solidFill>
                <a:srgbClr val="666666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720" y="863800"/>
            <a:ext cx="7525063" cy="583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9552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7" y="1287674"/>
            <a:ext cx="11438312" cy="557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2035713" y="762090"/>
            <a:ext cx="8198160" cy="525584"/>
          </a:xfrm>
          <a:custGeom>
            <a:avLst/>
            <a:gdLst>
              <a:gd name="G0" fmla="+- 27796 0 0"/>
              <a:gd name="G1" fmla="+- 1 0 0"/>
              <a:gd name="G2" fmla="+- 65535 0 0"/>
              <a:gd name="G3" fmla="*/ 1 16385 2"/>
              <a:gd name="G4" fmla="*/ 1 50009 48160"/>
              <a:gd name="T0" fmla="*/ 8196263 w 10006012"/>
              <a:gd name="T1" fmla="*/ 262731 h 641350"/>
              <a:gd name="T2" fmla="*/ 4098132 w 10006012"/>
              <a:gd name="T3" fmla="*/ 525462 h 641350"/>
              <a:gd name="T4" fmla="*/ 0 w 10006012"/>
              <a:gd name="T5" fmla="*/ 262731 h 641350"/>
              <a:gd name="T6" fmla="*/ 4098132 w 10006012"/>
              <a:gd name="T7" fmla="*/ 0 h 641350"/>
              <a:gd name="T8" fmla="*/ 0 w 10006012"/>
              <a:gd name="T9" fmla="*/ 0 h 641350"/>
              <a:gd name="T10" fmla="*/ 10006012 w 10006012"/>
              <a:gd name="T11" fmla="*/ 641350 h 641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0006012" h="641350">
                <a:moveTo>
                  <a:pt x="0" y="0"/>
                </a:moveTo>
                <a:lnTo>
                  <a:pt x="27796" y="0"/>
                </a:lnTo>
                <a:lnTo>
                  <a:pt x="27796" y="1781"/>
                </a:lnTo>
                <a:lnTo>
                  <a:pt x="0" y="178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737" tIns="36368" rIns="72737" bIns="36368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250"/>
              </a:spcBef>
              <a:spcAft>
                <a:spcPts val="725"/>
              </a:spcAft>
            </a:pPr>
            <a:r>
              <a:rPr lang="pt-BR" altLang="pt-BR" sz="2200" u="sng" dirty="0">
                <a:solidFill>
                  <a:srgbClr val="000080"/>
                </a:solidFill>
                <a:latin typeface="Verdana" panose="020B0604030504040204" pitchFamily="34" charset="0"/>
              </a:rPr>
              <a:t>Modelo Arquivo XML – Admissão Preliminar</a:t>
            </a:r>
          </a:p>
        </p:txBody>
      </p:sp>
    </p:spTree>
    <p:extLst>
      <p:ext uri="{BB962C8B-B14F-4D97-AF65-F5344CB8AC3E}">
        <p14:creationId xmlns:p14="http://schemas.microsoft.com/office/powerpoint/2010/main" val="1041360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94674" y="2851001"/>
            <a:ext cx="111976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Certificação</a:t>
            </a:r>
            <a:r>
              <a:rPr lang="pt-BR" sz="4000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, procurações e Código de Acesso</a:t>
            </a:r>
          </a:p>
        </p:txBody>
      </p:sp>
    </p:spTree>
    <p:extLst>
      <p:ext uri="{BB962C8B-B14F-4D97-AF65-F5344CB8AC3E}">
        <p14:creationId xmlns:p14="http://schemas.microsoft.com/office/powerpoint/2010/main" val="6434335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64695" y="1478843"/>
            <a:ext cx="11272603" cy="516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21" tIns="46811" rIns="90021" bIns="46811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spcBef>
                <a:spcPts val="600"/>
              </a:spcBef>
            </a:pPr>
            <a:endParaRPr lang="pt-BR" altLang="pt-BR" sz="2400" dirty="0">
              <a:solidFill>
                <a:srgbClr val="000080"/>
              </a:solidFill>
              <a:latin typeface="Palatino Linotype" pitchFamily="18" charset="0"/>
              <a:ea typeface="Verdana" pitchFamily="34" charset="0"/>
              <a:cs typeface="Verdana" pitchFamily="34" charset="0"/>
            </a:endParaRPr>
          </a:p>
          <a:p>
            <a:pPr marL="342900" indent="-339725" algn="just">
              <a:lnSpc>
                <a:spcPct val="90000"/>
              </a:lnSpc>
              <a:spcBef>
                <a:spcPts val="600"/>
              </a:spcBef>
              <a:buClr>
                <a:srgbClr val="262626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altLang="pt-BR" sz="2800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Obrigatoriedade do uso de Certificado Digital ICP-Brasil: A1 ou A3 (PF e PJ);</a:t>
            </a:r>
          </a:p>
          <a:p>
            <a:pPr marL="342900" indent="-339725" algn="just">
              <a:lnSpc>
                <a:spcPct val="90000"/>
              </a:lnSpc>
              <a:spcBef>
                <a:spcPts val="6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t-BR" altLang="pt-BR" sz="800" b="1" dirty="0">
              <a:solidFill>
                <a:srgbClr val="000080"/>
              </a:solidFill>
              <a:latin typeface="Palatino Linotype" pitchFamily="18" charset="0"/>
              <a:ea typeface="Verdana" pitchFamily="34" charset="0"/>
              <a:cs typeface="Verdana" pitchFamily="34" charset="0"/>
            </a:endParaRPr>
          </a:p>
          <a:p>
            <a:pPr marL="342900" indent="-339725" algn="just">
              <a:lnSpc>
                <a:spcPct val="90000"/>
              </a:lnSpc>
              <a:spcBef>
                <a:spcPts val="600"/>
              </a:spcBef>
              <a:buClr>
                <a:srgbClr val="262626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altLang="pt-BR" sz="2800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Procuração Eletrônica: </a:t>
            </a:r>
            <a:r>
              <a:rPr lang="pt-BR" altLang="pt-BR" sz="2800" b="1" dirty="0" err="1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Subestabelecimento</a:t>
            </a:r>
            <a:r>
              <a:rPr lang="pt-BR" altLang="pt-BR" sz="2800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 e Procuração Manual;</a:t>
            </a:r>
          </a:p>
          <a:p>
            <a:pPr marL="342900" indent="-339725" algn="just">
              <a:lnSpc>
                <a:spcPct val="90000"/>
              </a:lnSpc>
              <a:spcBef>
                <a:spcPts val="6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t-BR" altLang="pt-BR" sz="800" b="1" dirty="0">
              <a:solidFill>
                <a:srgbClr val="000080"/>
              </a:solidFill>
              <a:latin typeface="Palatino Linotype" pitchFamily="18" charset="0"/>
              <a:ea typeface="Verdana" pitchFamily="34" charset="0"/>
              <a:cs typeface="Verdana" pitchFamily="34" charset="0"/>
            </a:endParaRPr>
          </a:p>
          <a:p>
            <a:pPr marL="342900" lvl="1" indent="-339725" algn="just">
              <a:lnSpc>
                <a:spcPct val="90000"/>
              </a:lnSpc>
              <a:spcBef>
                <a:spcPts val="600"/>
              </a:spcBef>
              <a:buClr>
                <a:srgbClr val="191919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altLang="pt-BR" sz="2800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Obrigatoriedade de procuração para transmissão de eventos por certificado digital diferente do CNPJ da identificação do empregador (evento S1000)</a:t>
            </a:r>
          </a:p>
          <a:p>
            <a:pPr marL="342900" lvl="1" indent="-339725" algn="just">
              <a:lnSpc>
                <a:spcPct val="90000"/>
              </a:lnSpc>
              <a:spcBef>
                <a:spcPts val="6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pt-BR" altLang="pt-BR" sz="800" b="1" dirty="0">
              <a:solidFill>
                <a:srgbClr val="000080"/>
              </a:solidFill>
              <a:latin typeface="Palatino Linotype" pitchFamily="18" charset="0"/>
              <a:ea typeface="Verdana" pitchFamily="34" charset="0"/>
              <a:cs typeface="Verdana" pitchFamily="34" charset="0"/>
            </a:endParaRPr>
          </a:p>
          <a:p>
            <a:pPr marL="342900" lvl="1" indent="-339725" algn="just">
              <a:lnSpc>
                <a:spcPct val="90000"/>
              </a:lnSpc>
              <a:spcBef>
                <a:spcPts val="600"/>
              </a:spcBef>
              <a:buClr>
                <a:srgbClr val="191919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pt-BR" altLang="pt-BR" sz="2800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Integração das bases para controle de delegação de poderes: RFB e CAIXA (Conectividade)</a:t>
            </a:r>
            <a:r>
              <a:rPr lang="pt-BR" sz="2800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;</a:t>
            </a:r>
            <a:endParaRPr lang="pt-BR" altLang="pt-BR" sz="2800" b="1" dirty="0">
              <a:solidFill>
                <a:srgbClr val="000080"/>
              </a:solidFill>
              <a:latin typeface="Palatino Linotype" pitchFamily="18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600"/>
              </a:spcBef>
            </a:pPr>
            <a:endParaRPr lang="pt-BR" altLang="pt-BR" sz="2400" dirty="0">
              <a:solidFill>
                <a:srgbClr val="000080"/>
              </a:solidFill>
              <a:latin typeface="Palatino Linotype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858309" y="1124900"/>
            <a:ext cx="61574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u="sng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Certificação, procurações </a:t>
            </a:r>
            <a:endParaRPr lang="pt-BR" sz="4000" u="sng" dirty="0"/>
          </a:p>
        </p:txBody>
      </p:sp>
    </p:spTree>
    <p:extLst>
      <p:ext uri="{BB962C8B-B14F-4D97-AF65-F5344CB8AC3E}">
        <p14:creationId xmlns:p14="http://schemas.microsoft.com/office/powerpoint/2010/main" val="11630951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8149" y="1755780"/>
            <a:ext cx="116773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3600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O </a:t>
            </a:r>
            <a:r>
              <a:rPr lang="pt-BR" sz="3600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acesso ao </a:t>
            </a:r>
            <a:r>
              <a:rPr lang="pt-BR" sz="3600" dirty="0" err="1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eSocial</a:t>
            </a:r>
            <a:r>
              <a:rPr lang="pt-BR" sz="3600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 pode se dar através de procurações eletrônicas, feitas na Receita Fede­ral do Brasil ou na Caixa. O contribuinte, ao conceder a procuração, estabelece nesse documento os níveis de aces­so de seu representante, de maneira a garantir a execução da tarefa de cada um e ao mesmo tempo manter preser­vadas informações de domínio exclusivo dos níveis mais elevados da organização. </a:t>
            </a:r>
          </a:p>
        </p:txBody>
      </p:sp>
      <p:sp>
        <p:nvSpPr>
          <p:cNvPr id="3" name="Retângulo 2"/>
          <p:cNvSpPr/>
          <p:nvPr/>
        </p:nvSpPr>
        <p:spPr>
          <a:xfrm>
            <a:off x="2808433" y="682134"/>
            <a:ext cx="76145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u="sng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Procurações - Responsabilidade</a:t>
            </a:r>
            <a:endParaRPr lang="pt-BR" sz="4000" u="sng" dirty="0"/>
          </a:p>
        </p:txBody>
      </p:sp>
    </p:spTree>
    <p:extLst>
      <p:ext uri="{BB962C8B-B14F-4D97-AF65-F5344CB8AC3E}">
        <p14:creationId xmlns:p14="http://schemas.microsoft.com/office/powerpoint/2010/main" val="317202790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99805" y="1794754"/>
            <a:ext cx="116773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3600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Os perfis de acesso devem ser definidos pelo emprega­dor, levando em conta as informações que são transmitidas e as ações que cada usuário pode executar. Se desenvolvi­dos nos sistemas corporativos, esse controle pode ocorrer no acesso às funcionalidades do próprio sistema. Porém, se fora da corporação, a limitação seria lançada nas procura­ções digitais atribuídas aos usuários.</a:t>
            </a:r>
          </a:p>
        </p:txBody>
      </p:sp>
      <p:sp>
        <p:nvSpPr>
          <p:cNvPr id="3" name="Retângulo 2"/>
          <p:cNvSpPr/>
          <p:nvPr/>
        </p:nvSpPr>
        <p:spPr>
          <a:xfrm>
            <a:off x="3577836" y="787065"/>
            <a:ext cx="40751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u="sng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Perfil de Acesso</a:t>
            </a:r>
            <a:endParaRPr lang="pt-BR" sz="4000" u="sng" dirty="0"/>
          </a:p>
        </p:txBody>
      </p:sp>
    </p:spTree>
    <p:extLst>
      <p:ext uri="{BB962C8B-B14F-4D97-AF65-F5344CB8AC3E}">
        <p14:creationId xmlns:p14="http://schemas.microsoft.com/office/powerpoint/2010/main" val="283900089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725424" y="841685"/>
            <a:ext cx="8648860" cy="63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21" tIns="46811" rIns="90021" bIns="46811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pt-BR" altLang="pt-BR" sz="3600" b="1" u="sng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Aspectos Técnicos – Código de Acesso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14792" y="1473654"/>
            <a:ext cx="11707317" cy="4732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21" tIns="46811" rIns="90021" bIns="46811" anchor="ctr"/>
          <a:lstStyle>
            <a:lvl1pPr marL="342900" indent="-33972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pt-BR" altLang="pt-BR" sz="2800" b="1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Podem </a:t>
            </a:r>
            <a:r>
              <a:rPr lang="pt-BR" altLang="pt-BR" sz="2800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utilizar código de acesso: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endParaRPr lang="pt-BR" altLang="pt-BR" sz="800" b="1" dirty="0">
              <a:solidFill>
                <a:srgbClr val="000080"/>
              </a:solidFill>
              <a:latin typeface="Palatino Linotype" pitchFamily="18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  <a:buClr>
                <a:srgbClr val="3E5D0B"/>
              </a:buClr>
              <a:buFont typeface="Times New Roman" panose="02020603050405020304" pitchFamily="18" charset="0"/>
              <a:buChar char="•"/>
            </a:pPr>
            <a:r>
              <a:rPr lang="pt-BR" altLang="pt-BR" sz="2800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Empresas optantes pelo Simples Nacional (com até 3 empregados)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buClr>
                <a:srgbClr val="3E5D0B"/>
              </a:buClr>
              <a:buFont typeface="Times New Roman" panose="02020603050405020304" pitchFamily="18" charset="0"/>
              <a:buChar char="•"/>
            </a:pPr>
            <a:r>
              <a:rPr lang="pt-BR" altLang="pt-BR" sz="2800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Pequeno Produtor Rural (com até 7 empregados)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buClr>
                <a:srgbClr val="3E5D0B"/>
              </a:buClr>
              <a:buFont typeface="Times New Roman" panose="02020603050405020304" pitchFamily="18" charset="0"/>
              <a:buChar char="•"/>
            </a:pPr>
            <a:r>
              <a:rPr lang="pt-BR" altLang="pt-BR" sz="2800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CI equiparado a empresa (com até 7 empregados)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buClr>
                <a:srgbClr val="3E5D0B"/>
              </a:buClr>
              <a:buFont typeface="Times New Roman" panose="02020603050405020304" pitchFamily="18" charset="0"/>
              <a:buChar char="•"/>
            </a:pPr>
            <a:r>
              <a:rPr lang="pt-BR" altLang="pt-BR" sz="2800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MEI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buClr>
                <a:srgbClr val="3E5D0B"/>
              </a:buClr>
              <a:buFont typeface="Times New Roman" panose="02020603050405020304" pitchFamily="18" charset="0"/>
              <a:buChar char="•"/>
            </a:pPr>
            <a:r>
              <a:rPr lang="pt-BR" altLang="pt-BR" sz="2800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Empregador Doméstico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buClr>
                <a:srgbClr val="3E5D0B"/>
              </a:buClr>
              <a:buFont typeface="Times New Roman" panose="02020603050405020304" pitchFamily="18" charset="0"/>
              <a:buChar char="•"/>
            </a:pPr>
            <a:r>
              <a:rPr lang="pt-BR" altLang="pt-BR" sz="2800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Segurado </a:t>
            </a:r>
            <a:r>
              <a:rPr lang="pt-BR" altLang="pt-BR" sz="2800" b="1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Especial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buClr>
                <a:srgbClr val="3E5D0B"/>
              </a:buClr>
              <a:buFont typeface="Times New Roman" panose="02020603050405020304" pitchFamily="18" charset="0"/>
              <a:buChar char="•"/>
            </a:pPr>
            <a:endParaRPr lang="pt-BR" altLang="pt-BR" sz="800" b="1" dirty="0">
              <a:solidFill>
                <a:srgbClr val="000080"/>
              </a:solidFill>
              <a:latin typeface="Palatino Linotype" pitchFamily="18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pt-BR" altLang="pt-BR" sz="2800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(obs</a:t>
            </a:r>
            <a:r>
              <a:rPr lang="pt-BR" altLang="pt-BR" sz="2800" b="1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.: </a:t>
            </a:r>
            <a:r>
              <a:rPr lang="pt-BR" sz="2800" b="1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não </a:t>
            </a:r>
            <a:r>
              <a:rPr lang="pt-BR" sz="2800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incluídos os empregados afastados em razão de aposentadoria por </a:t>
            </a:r>
            <a:r>
              <a:rPr lang="pt-BR" sz="2800" b="1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invalidez</a:t>
            </a:r>
            <a:r>
              <a:rPr lang="pt-BR" altLang="pt-BR" sz="2800" b="1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)</a:t>
            </a:r>
            <a:endParaRPr lang="pt-BR" altLang="pt-BR" sz="2800" dirty="0">
              <a:solidFill>
                <a:srgbClr val="1919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57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2150943" y="742561"/>
            <a:ext cx="8489348" cy="73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21" tIns="46811" rIns="90021" bIns="46811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pt-BR" altLang="pt-BR" sz="3600" b="1" u="sng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Aspectos Técnicos – Código de Acesso</a:t>
            </a: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931095" y="1874802"/>
            <a:ext cx="10328222" cy="2715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21" tIns="46811" rIns="90021" bIns="46811" anchor="ctr"/>
          <a:lstStyle>
            <a:lvl1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34290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460375" lvl="1" indent="-457200" algn="just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pt-BR" sz="2800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O código de acesso somente pode ser utilizado no módulo web</a:t>
            </a:r>
          </a:p>
          <a:p>
            <a:pPr marL="460375" lvl="1" indent="-457200" algn="just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pt-BR" sz="2800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Não pode ser estabelecida procuração eletrônica por código de acesso</a:t>
            </a:r>
          </a:p>
          <a:p>
            <a:pPr marL="460375" lvl="1" indent="-457200" algn="just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pt-BR" sz="2800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O  procurador não pode utilizar o código de acesso, apenas certificado digital</a:t>
            </a:r>
          </a:p>
        </p:txBody>
      </p:sp>
    </p:spTree>
    <p:extLst>
      <p:ext uri="{BB962C8B-B14F-4D97-AF65-F5344CB8AC3E}">
        <p14:creationId xmlns:p14="http://schemas.microsoft.com/office/powerpoint/2010/main" val="1291397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96628" y="2416288"/>
            <a:ext cx="111976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Tipo </a:t>
            </a:r>
            <a:r>
              <a:rPr lang="pt-BR" sz="4000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de Acesso ao </a:t>
            </a:r>
            <a:r>
              <a:rPr lang="pt-BR" sz="4000" b="1" dirty="0" err="1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eSocial</a:t>
            </a:r>
            <a:r>
              <a:rPr lang="pt-BR" sz="4000" b="1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 e a EFD-</a:t>
            </a:r>
            <a:r>
              <a:rPr lang="pt-BR" sz="4000" b="1" dirty="0" err="1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R</a:t>
            </a:r>
            <a:r>
              <a:rPr lang="pt-BR" sz="4000" b="1" dirty="0" err="1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einf</a:t>
            </a:r>
            <a:r>
              <a:rPr lang="pt-BR" sz="4000" b="1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: </a:t>
            </a:r>
            <a:r>
              <a:rPr lang="pt-BR" sz="4000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por Programa Próprio (Webservice) ou pelo Portal </a:t>
            </a:r>
            <a:r>
              <a:rPr lang="pt-BR" sz="4000" b="1" dirty="0" err="1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eSocial</a:t>
            </a:r>
            <a:endParaRPr lang="pt-BR" sz="4000" b="1" dirty="0">
              <a:solidFill>
                <a:srgbClr val="000080"/>
              </a:solidFill>
              <a:latin typeface="Palatino Linotype" pitchFamily="18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34244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529" y="2452016"/>
            <a:ext cx="1069975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663" y="1760538"/>
            <a:ext cx="11144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398" y="4237831"/>
            <a:ext cx="1052513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398" y="3244013"/>
            <a:ext cx="8731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763" y="4214900"/>
            <a:ext cx="15351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7" name="AutoShape 6"/>
          <p:cNvCxnSpPr>
            <a:cxnSpLocks noChangeShapeType="1"/>
          </p:cNvCxnSpPr>
          <p:nvPr/>
        </p:nvCxnSpPr>
        <p:spPr bwMode="auto">
          <a:xfrm flipV="1">
            <a:off x="7059613" y="3198813"/>
            <a:ext cx="441325" cy="962025"/>
          </a:xfrm>
          <a:prstGeom prst="straightConnector1">
            <a:avLst/>
          </a:prstGeom>
          <a:noFill/>
          <a:ln w="9360" cap="sq">
            <a:solidFill>
              <a:srgbClr val="F9F9F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" name="AutoShape 7"/>
          <p:cNvCxnSpPr>
            <a:cxnSpLocks noChangeShapeType="1"/>
          </p:cNvCxnSpPr>
          <p:nvPr/>
        </p:nvCxnSpPr>
        <p:spPr bwMode="auto">
          <a:xfrm flipV="1">
            <a:off x="7059613" y="3746500"/>
            <a:ext cx="492125" cy="414338"/>
          </a:xfrm>
          <a:prstGeom prst="straightConnector1">
            <a:avLst/>
          </a:prstGeom>
          <a:noFill/>
          <a:ln w="9360" cap="sq">
            <a:solidFill>
              <a:srgbClr val="F9F9F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" name="AutoShape 8"/>
          <p:cNvCxnSpPr>
            <a:cxnSpLocks noChangeShapeType="1"/>
          </p:cNvCxnSpPr>
          <p:nvPr/>
        </p:nvCxnSpPr>
        <p:spPr bwMode="auto">
          <a:xfrm>
            <a:off x="7059613" y="4160838"/>
            <a:ext cx="604837" cy="241300"/>
          </a:xfrm>
          <a:prstGeom prst="straightConnector1">
            <a:avLst/>
          </a:prstGeom>
          <a:noFill/>
          <a:ln w="9360" cap="sq">
            <a:solidFill>
              <a:srgbClr val="F9F9F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" name="AutoShape 9"/>
          <p:cNvCxnSpPr>
            <a:cxnSpLocks noChangeShapeType="1"/>
          </p:cNvCxnSpPr>
          <p:nvPr/>
        </p:nvCxnSpPr>
        <p:spPr bwMode="auto">
          <a:xfrm>
            <a:off x="7059613" y="4160838"/>
            <a:ext cx="492125" cy="1030287"/>
          </a:xfrm>
          <a:prstGeom prst="straightConnector1">
            <a:avLst/>
          </a:prstGeom>
          <a:noFill/>
          <a:ln w="9360" cap="sq">
            <a:solidFill>
              <a:srgbClr val="F9F9F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" name="AutoShape 10"/>
          <p:cNvCxnSpPr>
            <a:cxnSpLocks noChangeShapeType="1"/>
          </p:cNvCxnSpPr>
          <p:nvPr/>
        </p:nvCxnSpPr>
        <p:spPr bwMode="auto">
          <a:xfrm>
            <a:off x="3314700" y="4051300"/>
            <a:ext cx="2098675" cy="1588"/>
          </a:xfrm>
          <a:prstGeom prst="straightConnector1">
            <a:avLst/>
          </a:prstGeom>
          <a:noFill/>
          <a:ln w="9360" cap="sq">
            <a:solidFill>
              <a:srgbClr val="A5DEC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" name="AutoShape 11"/>
          <p:cNvCxnSpPr>
            <a:cxnSpLocks noChangeShapeType="1"/>
          </p:cNvCxnSpPr>
          <p:nvPr/>
        </p:nvCxnSpPr>
        <p:spPr bwMode="auto">
          <a:xfrm flipH="1">
            <a:off x="3314700" y="4325938"/>
            <a:ext cx="2098675" cy="3175"/>
          </a:xfrm>
          <a:prstGeom prst="straightConnector1">
            <a:avLst/>
          </a:prstGeom>
          <a:noFill/>
          <a:ln w="9360" cap="sq">
            <a:solidFill>
              <a:srgbClr val="A5DEC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570288" y="4340225"/>
            <a:ext cx="1662112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altLang="pt-BR" sz="1400" b="1">
                <a:solidFill>
                  <a:srgbClr val="262699"/>
                </a:solidFill>
              </a:rPr>
              <a:t>Arquivo XML de retorno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570288" y="3529013"/>
            <a:ext cx="1662112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altLang="pt-BR" sz="1400" b="1">
                <a:solidFill>
                  <a:srgbClr val="262699"/>
                </a:solidFill>
              </a:rPr>
              <a:t>Arquivo XML transmitido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570288" y="2947988"/>
            <a:ext cx="1662112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altLang="pt-BR" sz="1600" b="1">
                <a:solidFill>
                  <a:srgbClr val="191919"/>
                </a:solidFill>
              </a:rPr>
              <a:t>Eventos XML via Internet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788988" y="1890713"/>
            <a:ext cx="1662112" cy="107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altLang="pt-BR" sz="1600" b="1" dirty="0">
                <a:solidFill>
                  <a:srgbClr val="191919"/>
                </a:solidFill>
              </a:rPr>
              <a:t>Software da empresa adaptado ao </a:t>
            </a:r>
            <a:r>
              <a:rPr lang="pt-BR" altLang="pt-BR" sz="1600" b="1" dirty="0" err="1">
                <a:solidFill>
                  <a:srgbClr val="191919"/>
                </a:solidFill>
              </a:rPr>
              <a:t>eSocial</a:t>
            </a:r>
            <a:endParaRPr lang="pt-BR" altLang="pt-BR" sz="1600" b="1" dirty="0">
              <a:solidFill>
                <a:srgbClr val="191919"/>
              </a:solidFill>
            </a:endParaRP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508000" y="2917825"/>
            <a:ext cx="2781300" cy="2941638"/>
            <a:chOff x="320" y="1838"/>
            <a:chExt cx="1752" cy="1853"/>
          </a:xfrm>
        </p:grpSpPr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" y="1838"/>
              <a:ext cx="1752" cy="1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49" t="61887" r="68517" b="15633"/>
            <a:stretch>
              <a:fillRect/>
            </a:stretch>
          </p:blipFill>
          <p:spPr bwMode="auto">
            <a:xfrm>
              <a:off x="441" y="2034"/>
              <a:ext cx="1292" cy="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15849" t="61887" r="68517" b="15633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28650" y="893763"/>
            <a:ext cx="768667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altLang="pt-BR" sz="3600" b="1" dirty="0" err="1">
                <a:solidFill>
                  <a:srgbClr val="3E5D0B"/>
                </a:solidFill>
              </a:rPr>
              <a:t>eSocial</a:t>
            </a:r>
            <a:r>
              <a:rPr lang="pt-BR" altLang="pt-BR" sz="3600" b="1" dirty="0">
                <a:solidFill>
                  <a:srgbClr val="3E5D0B"/>
                </a:solidFill>
              </a:rPr>
              <a:t> via WebService</a:t>
            </a:r>
          </a:p>
        </p:txBody>
      </p:sp>
      <p:pic>
        <p:nvPicPr>
          <p:cNvPr id="21" name="Imagem 20" descr="Sped EFD-Reinf 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590710" y="3287518"/>
            <a:ext cx="1509713" cy="761336"/>
          </a:xfrm>
          <a:prstGeom prst="rect">
            <a:avLst/>
          </a:prstGeom>
        </p:spPr>
      </p:pic>
      <p:cxnSp>
        <p:nvCxnSpPr>
          <p:cNvPr id="25" name="Conector de seta reta 24"/>
          <p:cNvCxnSpPr/>
          <p:nvPr/>
        </p:nvCxnSpPr>
        <p:spPr>
          <a:xfrm flipH="1">
            <a:off x="7197085" y="2028053"/>
            <a:ext cx="1397641" cy="23121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 flipH="1">
            <a:off x="7253886" y="2686509"/>
            <a:ext cx="1340842" cy="16537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 flipH="1">
            <a:off x="7246311" y="3634623"/>
            <a:ext cx="1548707" cy="76193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>
            <a:stCxn id="4" idx="1"/>
          </p:cNvCxnSpPr>
          <p:nvPr/>
        </p:nvCxnSpPr>
        <p:spPr>
          <a:xfrm flipH="1">
            <a:off x="7197086" y="4456906"/>
            <a:ext cx="1643312" cy="334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 flipH="1">
            <a:off x="6998011" y="2084387"/>
            <a:ext cx="1494649" cy="139861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97057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0" y="1514008"/>
            <a:ext cx="12190412" cy="534558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 marL="457200" indent="-457200">
              <a:buFontTx/>
              <a:buChar char="-"/>
            </a:pPr>
            <a:r>
              <a:rPr lang="pt-BR" sz="2400" b="1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Nuvem </a:t>
            </a:r>
            <a:r>
              <a:rPr lang="pt-BR" sz="2400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(Ambiente Nacional), Segurança e guarda das </a:t>
            </a:r>
            <a:r>
              <a:rPr lang="pt-BR" sz="2400" b="1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Informações;</a:t>
            </a:r>
          </a:p>
          <a:p>
            <a:pPr marL="457200" indent="-457200">
              <a:buFontTx/>
              <a:buChar char="-"/>
            </a:pPr>
            <a:r>
              <a:rPr lang="pt-BR" sz="2400" b="1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Nova estrutura dos arquivos;</a:t>
            </a:r>
          </a:p>
          <a:p>
            <a:pPr marL="457200" indent="-457200">
              <a:buFontTx/>
              <a:buChar char="-"/>
            </a:pPr>
            <a:r>
              <a:rPr lang="pt-BR" sz="2400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Certificação, procurações e Código de Acesso</a:t>
            </a:r>
            <a:r>
              <a:rPr lang="pt-BR" sz="2400" b="1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 marL="457200" indent="-457200">
              <a:buFontTx/>
              <a:buChar char="-"/>
            </a:pPr>
            <a:r>
              <a:rPr lang="pt-BR" sz="2400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Tipo de Acesso ao </a:t>
            </a:r>
            <a:r>
              <a:rPr lang="pt-BR" sz="2400" b="1" dirty="0" err="1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eSocial</a:t>
            </a:r>
            <a:r>
              <a:rPr lang="pt-BR" sz="2400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: por Programa Próprio (Webservice) ou pelo Portal </a:t>
            </a:r>
            <a:r>
              <a:rPr lang="pt-BR" sz="2400" b="1" dirty="0" err="1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eSocial</a:t>
            </a:r>
            <a:r>
              <a:rPr lang="pt-BR" sz="2400" b="1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 marL="457200" indent="-457200">
              <a:buFontTx/>
              <a:buChar char="-"/>
            </a:pPr>
            <a:r>
              <a:rPr lang="pt-BR" sz="2400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Cuidados Iniciais para o envio das informações ao </a:t>
            </a:r>
            <a:r>
              <a:rPr lang="pt-BR" sz="2400" b="1" dirty="0" err="1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eSocial</a:t>
            </a:r>
            <a:r>
              <a:rPr lang="pt-BR" sz="2400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 e </a:t>
            </a:r>
            <a:r>
              <a:rPr lang="pt-BR" sz="2400" b="1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REINF;</a:t>
            </a:r>
          </a:p>
          <a:p>
            <a:pPr marL="457200" indent="-457200">
              <a:buFontTx/>
              <a:buChar char="-"/>
            </a:pPr>
            <a:r>
              <a:rPr lang="pt-BR" sz="2400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Cadastro da empresa e envio das tabelas obrigatórias</a:t>
            </a:r>
            <a:r>
              <a:rPr lang="pt-BR" sz="2400" b="1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 marL="457200" indent="-457200">
              <a:buFontTx/>
              <a:buChar char="-"/>
            </a:pPr>
            <a:r>
              <a:rPr lang="pt-BR" sz="2400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Qualificação Cadastral dos </a:t>
            </a:r>
            <a:r>
              <a:rPr lang="pt-BR" sz="2400" b="1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empregados;</a:t>
            </a:r>
          </a:p>
          <a:p>
            <a:pPr marL="457200" indent="-457200">
              <a:buFontTx/>
              <a:buChar char="-"/>
            </a:pPr>
            <a:r>
              <a:rPr lang="pt-BR" sz="2400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Qualificação Cadastral NIS na </a:t>
            </a:r>
            <a:r>
              <a:rPr lang="pt-BR" sz="2400" b="1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CAIXA;</a:t>
            </a:r>
          </a:p>
          <a:p>
            <a:pPr marL="457200" indent="-457200">
              <a:buFontTx/>
              <a:buChar char="-"/>
            </a:pPr>
            <a:r>
              <a:rPr lang="pt-BR" sz="2400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Empregados afastamentos no início, obrigação de registrar</a:t>
            </a:r>
            <a:r>
              <a:rPr lang="pt-BR" sz="2400" b="1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 marL="457200" indent="-457200">
              <a:buFontTx/>
              <a:buChar char="-"/>
            </a:pPr>
            <a:r>
              <a:rPr lang="pt-BR" sz="2400" b="1" dirty="0" err="1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eSocial</a:t>
            </a:r>
            <a:r>
              <a:rPr lang="pt-BR" sz="2400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 Empresas onde buscar informações e fazer </a:t>
            </a:r>
            <a:r>
              <a:rPr lang="pt-BR" sz="2400" b="1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consultas;</a:t>
            </a:r>
          </a:p>
          <a:p>
            <a:pPr marL="457200" indent="-457200">
              <a:buFontTx/>
              <a:buChar char="-"/>
            </a:pPr>
            <a:endParaRPr lang="pt-BR" sz="2400" b="1" dirty="0">
              <a:solidFill>
                <a:srgbClr val="000080"/>
              </a:solidFill>
              <a:latin typeface="Palatino Linotype" pitchFamily="18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Tx/>
              <a:buChar char="-"/>
            </a:pPr>
            <a:endParaRPr lang="pt-BR" sz="2400" b="1" dirty="0">
              <a:solidFill>
                <a:srgbClr val="000080"/>
              </a:solidFill>
              <a:latin typeface="Palatino Linotype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244184" y="749510"/>
            <a:ext cx="7193467" cy="5546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 algn="ctr"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3800" b="1" u="sng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Programação</a:t>
            </a:r>
            <a:endParaRPr lang="pt-BR" sz="3800" b="1" u="sng" dirty="0">
              <a:solidFill>
                <a:srgbClr val="000080"/>
              </a:solidFill>
              <a:latin typeface="Palatino Linotype" pitchFamily="18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88961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2981325"/>
            <a:ext cx="1268413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5122863"/>
            <a:ext cx="1133475" cy="11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1917700" y="4437063"/>
            <a:ext cx="615950" cy="333375"/>
          </a:xfrm>
          <a:prstGeom prst="ellipse">
            <a:avLst/>
          </a:prstGeom>
          <a:gradFill rotWithShape="0">
            <a:gsLst>
              <a:gs pos="0">
                <a:srgbClr val="F8F8F8"/>
              </a:gs>
              <a:gs pos="100000">
                <a:srgbClr val="BDBDBD"/>
              </a:gs>
            </a:gsLst>
            <a:lin ang="16200000" scaled="1"/>
          </a:gradFill>
          <a:ln w="9360" cap="sq">
            <a:solidFill>
              <a:srgbClr val="F9F9F9"/>
            </a:solidFill>
            <a:miter lim="800000"/>
            <a:headEnd/>
            <a:tailEnd/>
          </a:ln>
          <a:effectLst>
            <a:outerShdw dist="75597" dir="1064680" algn="ctr" rotWithShape="0">
              <a:srgbClr val="000000">
                <a:alpha val="35036"/>
              </a:srgbClr>
            </a:outerShdw>
          </a:effec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altLang="pt-BR" b="1"/>
              <a:t>ou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09613" y="2687638"/>
            <a:ext cx="30305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altLang="pt-BR" sz="1600" b="1">
                <a:solidFill>
                  <a:srgbClr val="191919"/>
                </a:solidFill>
                <a:cs typeface="Arial" panose="020B0604020202020204" pitchFamily="34" charset="0"/>
              </a:rPr>
              <a:t>Empresa via Certificado Digital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11175" y="4826000"/>
            <a:ext cx="3429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altLang="pt-BR" sz="1600" b="1">
                <a:solidFill>
                  <a:srgbClr val="191919"/>
                </a:solidFill>
                <a:cs typeface="Arial" panose="020B0604020202020204" pitchFamily="34" charset="0"/>
              </a:rPr>
              <a:t>Empregador via código de acesso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095836" y="3105410"/>
            <a:ext cx="3429000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altLang="pt-BR" sz="1600" b="1" dirty="0">
                <a:solidFill>
                  <a:srgbClr val="191919"/>
                </a:solidFill>
                <a:cs typeface="Arial" panose="020B0604020202020204" pitchFamily="34" charset="0"/>
              </a:rPr>
              <a:t>Empregador conectado a Internet no portal </a:t>
            </a:r>
            <a:r>
              <a:rPr lang="pt-BR" altLang="pt-BR" sz="1600" b="1" dirty="0" smtClean="0">
                <a:solidFill>
                  <a:srgbClr val="191919"/>
                </a:solidFill>
                <a:cs typeface="Arial" panose="020B0604020202020204" pitchFamily="34" charset="0"/>
                <a:hlinkClick r:id="rId5"/>
              </a:rPr>
              <a:t>www.esocial.gov.br</a:t>
            </a:r>
            <a:r>
              <a:rPr lang="pt-BR" altLang="pt-BR" sz="1600" b="1" dirty="0" smtClean="0">
                <a:solidFill>
                  <a:srgbClr val="191919"/>
                </a:solidFill>
                <a:cs typeface="Arial" panose="020B0604020202020204" pitchFamily="34" charset="0"/>
              </a:rPr>
              <a:t> e</a:t>
            </a:r>
          </a:p>
          <a:p>
            <a:pPr algn="ctr">
              <a:buClrTx/>
              <a:buFontTx/>
              <a:buNone/>
            </a:pPr>
            <a:r>
              <a:rPr lang="pt-BR" altLang="pt-BR" sz="1600" b="1" u="sng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www.sped.rfb.gov.br</a:t>
            </a:r>
            <a:r>
              <a:rPr lang="pt-BR" altLang="pt-BR" sz="1600" b="1" dirty="0">
                <a:solidFill>
                  <a:srgbClr val="191919"/>
                </a:solidFill>
                <a:cs typeface="Arial" panose="020B0604020202020204" pitchFamily="34" charset="0"/>
              </a:rPr>
              <a:t>/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28650" y="936625"/>
            <a:ext cx="768667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altLang="pt-BR" sz="3600">
                <a:solidFill>
                  <a:srgbClr val="3E5D0B"/>
                </a:solidFill>
              </a:rPr>
              <a:t>eSocial via portal web</a:t>
            </a:r>
          </a:p>
          <a:p>
            <a:pPr algn="ctr">
              <a:buClrTx/>
              <a:buFontTx/>
              <a:buNone/>
            </a:pPr>
            <a:r>
              <a:rPr lang="pt-BR" altLang="pt-BR" sz="2800">
                <a:solidFill>
                  <a:srgbClr val="3E5D0B"/>
                </a:solidFill>
              </a:rPr>
              <a:t>www.esocial.gov.br</a:t>
            </a: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3886200" y="4276725"/>
            <a:ext cx="1319213" cy="654050"/>
          </a:xfrm>
          <a:prstGeom prst="rightArrow">
            <a:avLst>
              <a:gd name="adj1" fmla="val 50000"/>
              <a:gd name="adj2" fmla="val 50005"/>
            </a:avLst>
          </a:prstGeom>
          <a:gradFill rotWithShape="0">
            <a:gsLst>
              <a:gs pos="0">
                <a:srgbClr val="00E9A6"/>
              </a:gs>
              <a:gs pos="100000">
                <a:srgbClr val="00AD7B"/>
              </a:gs>
            </a:gsLst>
            <a:lin ang="16200000" scaled="1"/>
          </a:gradFill>
          <a:ln w="9360" cap="sq">
            <a:solidFill>
              <a:srgbClr val="00CC98"/>
            </a:solidFill>
            <a:miter lim="800000"/>
            <a:headEnd/>
            <a:tailEnd/>
          </a:ln>
          <a:effectLst>
            <a:outerShdw dist="75597" dir="106468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endParaRPr lang="pt-BR"/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554" y="3760788"/>
            <a:ext cx="1069975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754" y="3201988"/>
            <a:ext cx="11144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554" y="5105400"/>
            <a:ext cx="1052513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854" y="4294188"/>
            <a:ext cx="8731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191" y="4052886"/>
            <a:ext cx="15351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8" name="AutoShape 6"/>
          <p:cNvCxnSpPr>
            <a:cxnSpLocks noChangeShapeType="1"/>
          </p:cNvCxnSpPr>
          <p:nvPr/>
        </p:nvCxnSpPr>
        <p:spPr bwMode="auto">
          <a:xfrm flipV="1">
            <a:off x="9213017" y="3332163"/>
            <a:ext cx="441325" cy="962025"/>
          </a:xfrm>
          <a:prstGeom prst="straightConnector1">
            <a:avLst/>
          </a:prstGeom>
          <a:noFill/>
          <a:ln w="9360" cap="sq">
            <a:solidFill>
              <a:srgbClr val="F9F9F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" name="AutoShape 7"/>
          <p:cNvCxnSpPr>
            <a:cxnSpLocks noChangeShapeType="1"/>
          </p:cNvCxnSpPr>
          <p:nvPr/>
        </p:nvCxnSpPr>
        <p:spPr bwMode="auto">
          <a:xfrm flipV="1">
            <a:off x="9213017" y="3879850"/>
            <a:ext cx="492125" cy="414338"/>
          </a:xfrm>
          <a:prstGeom prst="straightConnector1">
            <a:avLst/>
          </a:prstGeom>
          <a:noFill/>
          <a:ln w="9360" cap="sq">
            <a:solidFill>
              <a:srgbClr val="F9F9F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AutoShape 8"/>
          <p:cNvCxnSpPr>
            <a:cxnSpLocks noChangeShapeType="1"/>
          </p:cNvCxnSpPr>
          <p:nvPr/>
        </p:nvCxnSpPr>
        <p:spPr bwMode="auto">
          <a:xfrm>
            <a:off x="9213017" y="4294188"/>
            <a:ext cx="604837" cy="241300"/>
          </a:xfrm>
          <a:prstGeom prst="straightConnector1">
            <a:avLst/>
          </a:prstGeom>
          <a:noFill/>
          <a:ln w="9360" cap="sq">
            <a:solidFill>
              <a:srgbClr val="F9F9F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" name="AutoShape 9"/>
          <p:cNvCxnSpPr>
            <a:cxnSpLocks noChangeShapeType="1"/>
          </p:cNvCxnSpPr>
          <p:nvPr/>
        </p:nvCxnSpPr>
        <p:spPr bwMode="auto">
          <a:xfrm>
            <a:off x="9213017" y="4294188"/>
            <a:ext cx="492125" cy="1030287"/>
          </a:xfrm>
          <a:prstGeom prst="straightConnector1">
            <a:avLst/>
          </a:prstGeom>
          <a:noFill/>
          <a:ln w="9360" cap="sq">
            <a:solidFill>
              <a:srgbClr val="F9F9F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22" name="Imagem 21" descr="Sped EFD-Reinf 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13623" y="4535488"/>
            <a:ext cx="1509713" cy="761336"/>
          </a:xfrm>
          <a:prstGeom prst="rect">
            <a:avLst/>
          </a:prstGeom>
        </p:spPr>
      </p:pic>
      <p:cxnSp>
        <p:nvCxnSpPr>
          <p:cNvPr id="23" name="Conector de seta reta 22"/>
          <p:cNvCxnSpPr>
            <a:stCxn id="14" idx="1"/>
          </p:cNvCxnSpPr>
          <p:nvPr/>
        </p:nvCxnSpPr>
        <p:spPr>
          <a:xfrm flipH="1">
            <a:off x="7703305" y="3332163"/>
            <a:ext cx="1949449" cy="169039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 flipH="1">
            <a:off x="7836048" y="3884009"/>
            <a:ext cx="1913141" cy="410179"/>
          </a:xfrm>
          <a:prstGeom prst="straightConnector1">
            <a:avLst/>
          </a:prstGeom>
          <a:ln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flipH="1" flipV="1">
            <a:off x="7836048" y="4412415"/>
            <a:ext cx="1823460" cy="902495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 flipH="1" flipV="1">
            <a:off x="7836048" y="4381817"/>
            <a:ext cx="1929420" cy="104459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 flipH="1">
            <a:off x="7767383" y="3373895"/>
            <a:ext cx="1885371" cy="884212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72116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571499" y="928688"/>
            <a:ext cx="10716093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pt-BR" altLang="pt-BR" sz="4400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Portal WEB</a:t>
            </a:r>
            <a:r>
              <a:rPr lang="pt-BR" sz="4400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 </a:t>
            </a:r>
            <a:endParaRPr lang="pt-BR" altLang="pt-BR" sz="4400" b="1" dirty="0">
              <a:solidFill>
                <a:srgbClr val="262626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71500" y="1785938"/>
            <a:ext cx="8587490" cy="4599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spcBef>
                <a:spcPts val="600"/>
              </a:spcBef>
              <a:buClrTx/>
              <a:buFontTx/>
              <a:buNone/>
            </a:pPr>
            <a:r>
              <a:rPr lang="pt-BR" altLang="pt-BR" sz="3200" b="1" dirty="0">
                <a:solidFill>
                  <a:schemeClr val="accent1">
                    <a:lumMod val="50000"/>
                  </a:schemeClr>
                </a:solidFill>
              </a:rPr>
              <a:t>Modulo Completo:</a:t>
            </a:r>
          </a:p>
          <a:p>
            <a:pPr algn="just" eaLnBrk="1" hangingPunct="1">
              <a:spcBef>
                <a:spcPts val="600"/>
              </a:spcBef>
              <a:buClr>
                <a:srgbClr val="262626"/>
              </a:buClr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chemeClr val="accent1">
                    <a:lumMod val="50000"/>
                  </a:schemeClr>
                </a:solidFill>
              </a:rPr>
              <a:t>Solução de Contingência</a:t>
            </a:r>
          </a:p>
          <a:p>
            <a:pPr algn="just" eaLnBrk="1" hangingPunct="1">
              <a:spcBef>
                <a:spcPts val="600"/>
              </a:spcBef>
              <a:buClr>
                <a:srgbClr val="262626"/>
              </a:buClr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chemeClr val="accent1">
                    <a:lumMod val="50000"/>
                  </a:schemeClr>
                </a:solidFill>
              </a:rPr>
              <a:t>Para prestar informações que não constam em seus sistemas</a:t>
            </a:r>
          </a:p>
          <a:p>
            <a:pPr algn="just" eaLnBrk="1" hangingPunct="1">
              <a:spcBef>
                <a:spcPts val="600"/>
              </a:spcBef>
              <a:buClrTx/>
              <a:buFontTx/>
              <a:buNone/>
            </a:pPr>
            <a:endParaRPr lang="pt-BR" altLang="pt-BR" sz="10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 eaLnBrk="1" hangingPunct="1">
              <a:spcBef>
                <a:spcPts val="600"/>
              </a:spcBef>
              <a:buClrTx/>
              <a:buFontTx/>
              <a:buNone/>
            </a:pPr>
            <a:r>
              <a:rPr lang="pt-BR" altLang="pt-BR" sz="3200" b="1" dirty="0">
                <a:solidFill>
                  <a:schemeClr val="accent1">
                    <a:lumMod val="50000"/>
                  </a:schemeClr>
                </a:solidFill>
              </a:rPr>
              <a:t>Módulo Simplificado:</a:t>
            </a:r>
          </a:p>
          <a:p>
            <a:pPr algn="just" eaLnBrk="1" hangingPunct="1">
              <a:spcBef>
                <a:spcPts val="600"/>
              </a:spcBef>
              <a:buClr>
                <a:srgbClr val="262626"/>
              </a:buClr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chemeClr val="accent1">
                    <a:lumMod val="50000"/>
                  </a:schemeClr>
                </a:solidFill>
              </a:rPr>
              <a:t>Empregador Doméstico</a:t>
            </a:r>
          </a:p>
          <a:p>
            <a:pPr algn="just" eaLnBrk="1" hangingPunct="1">
              <a:spcBef>
                <a:spcPts val="600"/>
              </a:spcBef>
              <a:buClr>
                <a:srgbClr val="262626"/>
              </a:buClr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chemeClr val="accent1">
                    <a:lumMod val="50000"/>
                  </a:schemeClr>
                </a:solidFill>
              </a:rPr>
              <a:t>Segurado Especial</a:t>
            </a:r>
          </a:p>
          <a:p>
            <a:pPr algn="just" eaLnBrk="1" hangingPunct="1">
              <a:spcBef>
                <a:spcPts val="600"/>
              </a:spcBef>
              <a:buClr>
                <a:srgbClr val="262626"/>
              </a:buClr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chemeClr val="accent1">
                    <a:lumMod val="50000"/>
                  </a:schemeClr>
                </a:solidFill>
              </a:rPr>
              <a:t>Pequeno Produtor Rural</a:t>
            </a:r>
          </a:p>
          <a:p>
            <a:pPr algn="just" eaLnBrk="1" hangingPunct="1">
              <a:spcBef>
                <a:spcPts val="600"/>
              </a:spcBef>
              <a:buClr>
                <a:srgbClr val="262626"/>
              </a:buClr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chemeClr val="accent1">
                    <a:lumMod val="50000"/>
                  </a:schemeClr>
                </a:solidFill>
              </a:rPr>
              <a:t>Optante pelo Simples Nacional</a:t>
            </a:r>
          </a:p>
          <a:p>
            <a:pPr algn="just" eaLnBrk="1" hangingPunct="1">
              <a:spcBef>
                <a:spcPts val="600"/>
              </a:spcBef>
              <a:buClr>
                <a:srgbClr val="262626"/>
              </a:buClr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chemeClr val="accent1">
                    <a:lumMod val="50000"/>
                  </a:schemeClr>
                </a:solidFill>
              </a:rPr>
              <a:t>MEI</a:t>
            </a:r>
          </a:p>
        </p:txBody>
      </p:sp>
    </p:spTree>
    <p:extLst>
      <p:ext uri="{BB962C8B-B14F-4D97-AF65-F5344CB8AC3E}">
        <p14:creationId xmlns:p14="http://schemas.microsoft.com/office/powerpoint/2010/main" val="29851378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79685" y="2776051"/>
            <a:ext cx="111976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Cuidados </a:t>
            </a:r>
            <a:r>
              <a:rPr lang="pt-BR" sz="4000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Iniciais para o envio das informações ao </a:t>
            </a:r>
            <a:r>
              <a:rPr lang="pt-BR" sz="4000" b="1" dirty="0" err="1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eSocial</a:t>
            </a:r>
            <a:r>
              <a:rPr lang="pt-BR" sz="4000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 e REINF</a:t>
            </a:r>
          </a:p>
        </p:txBody>
      </p:sp>
    </p:spTree>
    <p:extLst>
      <p:ext uri="{BB962C8B-B14F-4D97-AF65-F5344CB8AC3E}">
        <p14:creationId xmlns:p14="http://schemas.microsoft.com/office/powerpoint/2010/main" val="297195032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35559" y="860898"/>
            <a:ext cx="237917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3800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Conteúdo</a:t>
            </a:r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59764" y="1739802"/>
            <a:ext cx="11602388" cy="480794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5400" dirty="0" err="1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eSocial</a:t>
            </a:r>
            <a:r>
              <a:rPr lang="pt-BR" sz="5400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1">
              <a:spcBef>
                <a:spcPts val="309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800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800" dirty="0" err="1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Infs</a:t>
            </a:r>
            <a:r>
              <a:rPr lang="pt-BR" sz="2800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. relacionadas ao Trabalho e Previdência Social do Trabalhador:</a:t>
            </a:r>
          </a:p>
          <a:p>
            <a:pPr lvl="2">
              <a:spcBef>
                <a:spcPts val="309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800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 Registro do trabalhador;</a:t>
            </a:r>
          </a:p>
          <a:p>
            <a:pPr lvl="2">
              <a:spcBef>
                <a:spcPts val="309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800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 Registro dos vínculos de emprego;</a:t>
            </a:r>
          </a:p>
          <a:p>
            <a:pPr lvl="2">
              <a:spcBef>
                <a:spcPts val="309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800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 Saúde e Segurança no Trabalho – SST;</a:t>
            </a:r>
          </a:p>
          <a:p>
            <a:pPr lvl="2">
              <a:spcBef>
                <a:spcPts val="309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800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 Informações Previdenciárias;</a:t>
            </a:r>
          </a:p>
          <a:p>
            <a:pPr lvl="2">
              <a:spcBef>
                <a:spcPts val="309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800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 Folha de Pagamento.  </a:t>
            </a:r>
          </a:p>
          <a:p>
            <a:pPr lvl="1">
              <a:spcBef>
                <a:spcPts val="309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800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 Hoje são prestadas na GFIP, DIRF, RAIS, CAGED, CAT, etc.</a:t>
            </a:r>
            <a:endParaRPr lang="pt-BR" sz="1200" dirty="0" smtClean="0">
              <a:solidFill>
                <a:srgbClr val="000080"/>
              </a:solidFill>
              <a:latin typeface="Palatino Linotype" pitchFamily="18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13035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45617" y="1175691"/>
            <a:ext cx="237917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3800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Conteúdo</a:t>
            </a:r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620898" y="1904694"/>
            <a:ext cx="11085783" cy="268229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5400" dirty="0" err="1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EFD-Reinf</a:t>
            </a:r>
            <a:r>
              <a:rPr lang="pt-BR" sz="5400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1">
              <a:spcBef>
                <a:spcPts val="309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800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 Informações de retenções de tributos e outras informações fiscais </a:t>
            </a:r>
            <a:r>
              <a:rPr lang="pt-BR" sz="4000" b="1" dirty="0" smtClean="0">
                <a:solidFill>
                  <a:srgbClr val="FF000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não</a:t>
            </a:r>
            <a:r>
              <a:rPr lang="pt-BR" sz="2800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 relativas ao trabalho e Previdência Social do trabalhador;</a:t>
            </a:r>
          </a:p>
          <a:p>
            <a:pPr lvl="1">
              <a:spcBef>
                <a:spcPts val="309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800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 Atualmente são prestadas na DIRF, GFIP e </a:t>
            </a:r>
            <a:r>
              <a:rPr lang="pt-BR" sz="2800" dirty="0" err="1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EFD-Contribuições</a:t>
            </a:r>
            <a:r>
              <a:rPr lang="pt-BR" sz="2800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555028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592762" y="2393700"/>
            <a:ext cx="10638733" cy="156370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 algn="ctr">
              <a:spcBef>
                <a:spcPts val="309"/>
              </a:spcBef>
              <a:spcAft>
                <a:spcPts val="1432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3800" b="1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Cadastro </a:t>
            </a:r>
            <a:r>
              <a:rPr lang="pt-BR" sz="3800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da empresa e envio das tabelas obrigatórias</a:t>
            </a:r>
            <a:r>
              <a:rPr lang="pt-BR" sz="4000" dirty="0"/>
              <a:t>; </a:t>
            </a:r>
            <a:endParaRPr lang="pt-BR" sz="3800" b="1" dirty="0" smtClean="0">
              <a:solidFill>
                <a:srgbClr val="000080"/>
              </a:solidFill>
              <a:latin typeface="Palatino Linotype" pitchFamily="18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87954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30" y="1109920"/>
            <a:ext cx="10176643" cy="548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2150943" y="1111508"/>
            <a:ext cx="7888526" cy="935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21" tIns="46811" rIns="90021" bIns="46811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pt-BR" altLang="pt-BR" sz="3601">
                <a:solidFill>
                  <a:srgbClr val="293E07"/>
                </a:solidFill>
                <a:latin typeface="Calibri Light" panose="020F0302020204030204" pitchFamily="34" charset="0"/>
              </a:rPr>
              <a:t>Eventos do eSocial - Sequenciamento</a:t>
            </a:r>
          </a:p>
        </p:txBody>
      </p:sp>
    </p:spTree>
    <p:extLst>
      <p:ext uri="{BB962C8B-B14F-4D97-AF65-F5344CB8AC3E}">
        <p14:creationId xmlns:p14="http://schemas.microsoft.com/office/powerpoint/2010/main" val="37334034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42215" y="1108274"/>
            <a:ext cx="10396145" cy="55519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3800" b="1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Eventos</a:t>
            </a:r>
            <a:endParaRPr lang="pt-BR" sz="3800" b="1" dirty="0">
              <a:solidFill>
                <a:srgbClr val="000080"/>
              </a:solidFill>
              <a:latin typeface="Palatino Linotype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42215" y="2119369"/>
            <a:ext cx="7954033" cy="3195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Classificação – </a:t>
            </a:r>
            <a:r>
              <a:rPr lang="pt-BR" sz="2900" dirty="0" err="1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eSocial</a:t>
            </a:r>
            <a:r>
              <a:rPr lang="pt-BR" sz="2900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 e EFD-</a:t>
            </a:r>
            <a:r>
              <a:rPr lang="pt-BR" sz="2900" dirty="0" err="1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Reinf</a:t>
            </a:r>
            <a:r>
              <a:rPr lang="pt-BR" sz="2900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lvl="1"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 Eventos de Tabelas;</a:t>
            </a:r>
          </a:p>
          <a:p>
            <a:pPr lvl="1"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 Eventos Não Periódicos</a:t>
            </a:r>
            <a:r>
              <a:rPr lang="pt-BR" sz="2900" dirty="0">
                <a:solidFill>
                  <a:srgbClr val="FF000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 – só </a:t>
            </a:r>
            <a:r>
              <a:rPr lang="pt-BR" sz="2900" dirty="0" err="1">
                <a:solidFill>
                  <a:srgbClr val="FF000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eSocial</a:t>
            </a:r>
            <a:r>
              <a:rPr lang="pt-BR" sz="2900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 lvl="1"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 Eventos Periódicos;</a:t>
            </a:r>
          </a:p>
          <a:p>
            <a:pPr lvl="1"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 Eventos Totalizadores.</a:t>
            </a:r>
          </a:p>
        </p:txBody>
      </p:sp>
    </p:spTree>
    <p:extLst>
      <p:ext uri="{BB962C8B-B14F-4D97-AF65-F5344CB8AC3E}">
        <p14:creationId xmlns:p14="http://schemas.microsoft.com/office/powerpoint/2010/main" val="259899208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299804" y="1339532"/>
            <a:ext cx="11587396" cy="1328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25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6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6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20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20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20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20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20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0"/>
              </a:spcAft>
              <a:buClrTx/>
              <a:buFontTx/>
              <a:buNone/>
            </a:pPr>
            <a:r>
              <a:rPr lang="pt-BR" altLang="pt-BR" sz="4676" b="1" dirty="0">
                <a:solidFill>
                  <a:srgbClr val="385723"/>
                </a:solidFill>
                <a:latin typeface="Calibri Light" panose="020F0302020204030204" pitchFamily="34" charset="0"/>
              </a:rPr>
              <a:t>Cuidados especiais no cadastramento inicial da empresa e trabalhadores</a:t>
            </a:r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2150600" y="3510900"/>
            <a:ext cx="7889213" cy="93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52228" name="Text Box 3"/>
          <p:cNvSpPr txBox="1">
            <a:spLocks noChangeArrowheads="1"/>
          </p:cNvSpPr>
          <p:nvPr/>
        </p:nvSpPr>
        <p:spPr bwMode="auto">
          <a:xfrm>
            <a:off x="929390" y="3510900"/>
            <a:ext cx="10762938" cy="24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21" tIns="46811" rIns="90021" bIns="46811" anchor="b"/>
          <a:lstStyle>
            <a:lvl1pPr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200"/>
              </a:spcBef>
              <a:buClr>
                <a:srgbClr val="548235"/>
              </a:buClr>
              <a:buFont typeface="Times New Roman" panose="02020603050405020304" pitchFamily="18" charset="0"/>
              <a:buNone/>
              <a:tabLst>
                <a:tab pos="512763" algn="l"/>
                <a:tab pos="1427163" algn="l"/>
                <a:tab pos="2341563" algn="l"/>
                <a:tab pos="3255963" algn="l"/>
                <a:tab pos="4170363" algn="l"/>
                <a:tab pos="5084763" algn="l"/>
                <a:tab pos="5999163" algn="l"/>
                <a:tab pos="6913563" algn="l"/>
                <a:tab pos="7827963" algn="l"/>
                <a:tab pos="8742363" algn="l"/>
                <a:tab pos="9656763" algn="l"/>
                <a:tab pos="10571163" algn="l"/>
              </a:tabLst>
              <a:defRPr/>
            </a:pPr>
            <a:r>
              <a:rPr lang="pt-BR" altLang="pt-BR" sz="4000" dirty="0">
                <a:solidFill>
                  <a:schemeClr val="tx2">
                    <a:lumMod val="50000"/>
                  </a:schemeClr>
                </a:solidFill>
              </a:rPr>
              <a:t>Cabe à pessoa jurídica, para fins de enquadramento trabalhista, previdenciário e tributário, o correto preenchimento dos campos dos leiautes do </a:t>
            </a:r>
            <a:r>
              <a:rPr lang="pt-BR" altLang="pt-BR" sz="4000" dirty="0" err="1">
                <a:solidFill>
                  <a:schemeClr val="tx2">
                    <a:lumMod val="50000"/>
                  </a:schemeClr>
                </a:solidFill>
              </a:rPr>
              <a:t>eSocial</a:t>
            </a:r>
            <a:r>
              <a:rPr lang="pt-BR" altLang="pt-BR" sz="4000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726885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2311436" y="749508"/>
            <a:ext cx="6859588" cy="929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21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pt-BR" altLang="pt-BR" sz="6000" u="sng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</a:rPr>
              <a:t>Tabelas</a:t>
            </a: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2150600" y="3510900"/>
            <a:ext cx="7889213" cy="93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269824" y="1554751"/>
            <a:ext cx="11617376" cy="513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21" tIns="46811" rIns="90021" bIns="46811" anchor="b"/>
          <a:lstStyle>
            <a:lvl1pPr marL="512763" indent="-512763"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12763" algn="l"/>
                <a:tab pos="1427163" algn="l"/>
                <a:tab pos="2341563" algn="l"/>
                <a:tab pos="3255963" algn="l"/>
                <a:tab pos="4170363" algn="l"/>
                <a:tab pos="5084763" algn="l"/>
                <a:tab pos="5999163" algn="l"/>
                <a:tab pos="6913563" algn="l"/>
                <a:tab pos="7827963" algn="l"/>
                <a:tab pos="8742363" algn="l"/>
                <a:tab pos="9656763" algn="l"/>
                <a:tab pos="10571163" algn="l"/>
              </a:tabLst>
              <a:defRPr sz="21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12763" algn="l"/>
                <a:tab pos="1427163" algn="l"/>
                <a:tab pos="2341563" algn="l"/>
                <a:tab pos="3255963" algn="l"/>
                <a:tab pos="4170363" algn="l"/>
                <a:tab pos="5084763" algn="l"/>
                <a:tab pos="5999163" algn="l"/>
                <a:tab pos="6913563" algn="l"/>
                <a:tab pos="7827963" algn="l"/>
                <a:tab pos="8742363" algn="l"/>
                <a:tab pos="9656763" algn="l"/>
                <a:tab pos="105711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12763" algn="l"/>
                <a:tab pos="1427163" algn="l"/>
                <a:tab pos="2341563" algn="l"/>
                <a:tab pos="3255963" algn="l"/>
                <a:tab pos="4170363" algn="l"/>
                <a:tab pos="5084763" algn="l"/>
                <a:tab pos="5999163" algn="l"/>
                <a:tab pos="6913563" algn="l"/>
                <a:tab pos="7827963" algn="l"/>
                <a:tab pos="8742363" algn="l"/>
                <a:tab pos="9656763" algn="l"/>
                <a:tab pos="10571163" algn="l"/>
              </a:tabLst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12763" algn="l"/>
                <a:tab pos="1427163" algn="l"/>
                <a:tab pos="2341563" algn="l"/>
                <a:tab pos="3255963" algn="l"/>
                <a:tab pos="4170363" algn="l"/>
                <a:tab pos="5084763" algn="l"/>
                <a:tab pos="5999163" algn="l"/>
                <a:tab pos="6913563" algn="l"/>
                <a:tab pos="7827963" algn="l"/>
                <a:tab pos="8742363" algn="l"/>
                <a:tab pos="9656763" algn="l"/>
                <a:tab pos="105711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12763" algn="l"/>
                <a:tab pos="1427163" algn="l"/>
                <a:tab pos="2341563" algn="l"/>
                <a:tab pos="3255963" algn="l"/>
                <a:tab pos="4170363" algn="l"/>
                <a:tab pos="5084763" algn="l"/>
                <a:tab pos="5999163" algn="l"/>
                <a:tab pos="6913563" algn="l"/>
                <a:tab pos="7827963" algn="l"/>
                <a:tab pos="8742363" algn="l"/>
                <a:tab pos="9656763" algn="l"/>
                <a:tab pos="105711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12763" algn="l"/>
                <a:tab pos="1427163" algn="l"/>
                <a:tab pos="2341563" algn="l"/>
                <a:tab pos="3255963" algn="l"/>
                <a:tab pos="4170363" algn="l"/>
                <a:tab pos="5084763" algn="l"/>
                <a:tab pos="5999163" algn="l"/>
                <a:tab pos="6913563" algn="l"/>
                <a:tab pos="7827963" algn="l"/>
                <a:tab pos="8742363" algn="l"/>
                <a:tab pos="9656763" algn="l"/>
                <a:tab pos="105711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12763" algn="l"/>
                <a:tab pos="1427163" algn="l"/>
                <a:tab pos="2341563" algn="l"/>
                <a:tab pos="3255963" algn="l"/>
                <a:tab pos="4170363" algn="l"/>
                <a:tab pos="5084763" algn="l"/>
                <a:tab pos="5999163" algn="l"/>
                <a:tab pos="6913563" algn="l"/>
                <a:tab pos="7827963" algn="l"/>
                <a:tab pos="8742363" algn="l"/>
                <a:tab pos="9656763" algn="l"/>
                <a:tab pos="105711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12763" algn="l"/>
                <a:tab pos="1427163" algn="l"/>
                <a:tab pos="2341563" algn="l"/>
                <a:tab pos="3255963" algn="l"/>
                <a:tab pos="4170363" algn="l"/>
                <a:tab pos="5084763" algn="l"/>
                <a:tab pos="5999163" algn="l"/>
                <a:tab pos="6913563" algn="l"/>
                <a:tab pos="7827963" algn="l"/>
                <a:tab pos="8742363" algn="l"/>
                <a:tab pos="9656763" algn="l"/>
                <a:tab pos="105711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12763" algn="l"/>
                <a:tab pos="1427163" algn="l"/>
                <a:tab pos="2341563" algn="l"/>
                <a:tab pos="3255963" algn="l"/>
                <a:tab pos="4170363" algn="l"/>
                <a:tab pos="5084763" algn="l"/>
                <a:tab pos="5999163" algn="l"/>
                <a:tab pos="6913563" algn="l"/>
                <a:tab pos="7827963" algn="l"/>
                <a:tab pos="8742363" algn="l"/>
                <a:tab pos="9656763" algn="l"/>
                <a:tab pos="10571163" algn="l"/>
              </a:tabLst>
              <a:defRPr sz="13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0" indent="0">
              <a:spcBef>
                <a:spcPts val="1200"/>
              </a:spcBef>
              <a:buClr>
                <a:srgbClr val="548235"/>
              </a:buClr>
              <a:defRPr/>
            </a:pPr>
            <a:r>
              <a:rPr lang="pt-BR" altLang="pt-BR" sz="3200" dirty="0">
                <a:solidFill>
                  <a:schemeClr val="tx2">
                    <a:lumMod val="50000"/>
                  </a:schemeClr>
                </a:solidFill>
              </a:rPr>
              <a:t>No </a:t>
            </a:r>
            <a:r>
              <a:rPr lang="pt-BR" altLang="pt-BR" sz="3200" dirty="0" err="1">
                <a:solidFill>
                  <a:schemeClr val="tx2">
                    <a:lumMod val="50000"/>
                  </a:schemeClr>
                </a:solidFill>
              </a:rPr>
              <a:t>eSocial</a:t>
            </a:r>
            <a:r>
              <a:rPr lang="pt-BR" altLang="pt-BR" sz="3200" dirty="0">
                <a:solidFill>
                  <a:schemeClr val="tx2">
                    <a:lumMod val="50000"/>
                  </a:schemeClr>
                </a:solidFill>
              </a:rPr>
              <a:t> existem dois tipos de tabelas: </a:t>
            </a:r>
            <a:endParaRPr lang="pt-BR" altLang="pt-BR" sz="32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spcBef>
                <a:spcPts val="1200"/>
              </a:spcBef>
              <a:buClr>
                <a:srgbClr val="548235"/>
              </a:buClr>
              <a:defRPr/>
            </a:pPr>
            <a:r>
              <a:rPr lang="pt-BR" altLang="pt-BR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altLang="pt-BR" sz="3200" dirty="0" smtClean="0">
                <a:solidFill>
                  <a:schemeClr val="tx2">
                    <a:lumMod val="50000"/>
                  </a:schemeClr>
                </a:solidFill>
              </a:rPr>
              <a:t>        As </a:t>
            </a:r>
            <a:r>
              <a:rPr lang="pt-BR" altLang="pt-BR" sz="3200" u="sng" dirty="0">
                <a:solidFill>
                  <a:srgbClr val="C00000"/>
                </a:solidFill>
              </a:rPr>
              <a:t>Tabelas do </a:t>
            </a:r>
            <a:r>
              <a:rPr lang="pt-BR" altLang="pt-BR" sz="3200" u="sng" dirty="0" err="1">
                <a:solidFill>
                  <a:srgbClr val="C00000"/>
                </a:solidFill>
              </a:rPr>
              <a:t>eSocial</a:t>
            </a:r>
            <a:r>
              <a:rPr lang="pt-BR" altLang="pt-BR" sz="3200" dirty="0">
                <a:solidFill>
                  <a:schemeClr val="tx2">
                    <a:lumMod val="50000"/>
                  </a:schemeClr>
                </a:solidFill>
              </a:rPr>
              <a:t> e as </a:t>
            </a:r>
            <a:r>
              <a:rPr lang="pt-BR" altLang="pt-BR" sz="3200" u="sng" dirty="0">
                <a:solidFill>
                  <a:srgbClr val="C00000"/>
                </a:solidFill>
              </a:rPr>
              <a:t>Tabelas do Empregador</a:t>
            </a:r>
            <a:r>
              <a:rPr lang="pt-BR" altLang="pt-BR" sz="32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0" indent="0" algn="ctr">
              <a:spcBef>
                <a:spcPts val="1200"/>
              </a:spcBef>
              <a:buClr>
                <a:srgbClr val="548235"/>
              </a:buClr>
              <a:defRPr/>
            </a:pPr>
            <a:r>
              <a:rPr lang="pt-BR" altLang="pt-BR" sz="3200" dirty="0">
                <a:solidFill>
                  <a:schemeClr val="tx2">
                    <a:lumMod val="50000"/>
                  </a:schemeClr>
                </a:solidFill>
              </a:rPr>
              <a:t>Essas tabelas fazem parte do conjunto de dados necessários ao funcionamento do sistema.</a:t>
            </a:r>
          </a:p>
          <a:p>
            <a:pPr marL="0" indent="0" algn="ctr">
              <a:spcBef>
                <a:spcPts val="1200"/>
              </a:spcBef>
              <a:buClr>
                <a:srgbClr val="548235"/>
              </a:buClr>
              <a:defRPr/>
            </a:pPr>
            <a:r>
              <a:rPr lang="pt-BR" altLang="pt-BR" sz="3200" dirty="0">
                <a:solidFill>
                  <a:schemeClr val="tx2">
                    <a:lumMod val="50000"/>
                  </a:schemeClr>
                </a:solidFill>
              </a:rPr>
              <a:t>As </a:t>
            </a:r>
            <a:r>
              <a:rPr lang="pt-BR" altLang="pt-BR" sz="3200" u="sng" dirty="0">
                <a:solidFill>
                  <a:schemeClr val="tx2">
                    <a:lumMod val="50000"/>
                  </a:schemeClr>
                </a:solidFill>
              </a:rPr>
              <a:t>Tabelas do </a:t>
            </a:r>
            <a:r>
              <a:rPr lang="pt-BR" altLang="pt-BR" sz="3200" u="sng" dirty="0" err="1">
                <a:solidFill>
                  <a:schemeClr val="tx2">
                    <a:lumMod val="50000"/>
                  </a:schemeClr>
                </a:solidFill>
              </a:rPr>
              <a:t>eSocial</a:t>
            </a:r>
            <a:r>
              <a:rPr lang="pt-BR" altLang="pt-BR" sz="3200" dirty="0">
                <a:solidFill>
                  <a:schemeClr val="tx2">
                    <a:lumMod val="50000"/>
                  </a:schemeClr>
                </a:solidFill>
              </a:rPr>
              <a:t> contem o conjunto de dados necessários à perfeita identificação de cada situação de todos que estejam obrigados ao </a:t>
            </a:r>
            <a:r>
              <a:rPr lang="pt-BR" altLang="pt-BR" sz="3200" dirty="0" err="1">
                <a:solidFill>
                  <a:schemeClr val="tx2">
                    <a:lumMod val="50000"/>
                  </a:schemeClr>
                </a:solidFill>
              </a:rPr>
              <a:t>eSocial</a:t>
            </a:r>
            <a:r>
              <a:rPr lang="pt-BR" altLang="pt-BR" sz="32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0" indent="0" algn="ctr">
              <a:spcBef>
                <a:spcPts val="1200"/>
              </a:spcBef>
              <a:buClr>
                <a:srgbClr val="548235"/>
              </a:buClr>
              <a:defRPr/>
            </a:pPr>
            <a:r>
              <a:rPr lang="pt-BR" altLang="pt-BR" sz="3200" dirty="0">
                <a:solidFill>
                  <a:schemeClr val="tx2">
                    <a:lumMod val="50000"/>
                  </a:schemeClr>
                </a:solidFill>
              </a:rPr>
              <a:t>As </a:t>
            </a:r>
            <a:r>
              <a:rPr lang="pt-BR" altLang="pt-BR" sz="3200" u="sng" dirty="0">
                <a:solidFill>
                  <a:schemeClr val="tx2">
                    <a:lumMod val="50000"/>
                  </a:schemeClr>
                </a:solidFill>
              </a:rPr>
              <a:t>Tabelas do Empregador</a:t>
            </a:r>
            <a:r>
              <a:rPr lang="pt-BR" altLang="pt-BR" sz="3200" dirty="0">
                <a:solidFill>
                  <a:schemeClr val="tx2">
                    <a:lumMod val="50000"/>
                  </a:schemeClr>
                </a:solidFill>
              </a:rPr>
              <a:t> complementam os dados que identificam o contribuinte e são responsáveis por uma série de informações que validam todos os demais eventos.</a:t>
            </a:r>
          </a:p>
        </p:txBody>
      </p:sp>
    </p:spTree>
    <p:extLst>
      <p:ext uri="{BB962C8B-B14F-4D97-AF65-F5344CB8AC3E}">
        <p14:creationId xmlns:p14="http://schemas.microsoft.com/office/powerpoint/2010/main" val="20204062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79685" y="2776051"/>
            <a:ext cx="111976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Nuvem </a:t>
            </a:r>
            <a:r>
              <a:rPr lang="pt-BR" sz="4000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(Ambiente Nacional), Segurança e guarda das </a:t>
            </a:r>
            <a:r>
              <a:rPr lang="pt-BR" sz="4000" b="1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Informações</a:t>
            </a:r>
            <a:endParaRPr lang="pt-BR" sz="4000" b="1" dirty="0">
              <a:solidFill>
                <a:srgbClr val="000080"/>
              </a:solidFill>
              <a:latin typeface="Palatino Linotype" pitchFamily="18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26215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20898" y="889377"/>
            <a:ext cx="10396145" cy="55519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 algn="ctr"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3800" b="1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Lao UI" pitchFamily="34" charset="0"/>
              </a:rPr>
              <a:t>Eventos Tabelas do Empregador</a:t>
            </a:r>
            <a:endParaRPr lang="pt-BR" sz="3800" b="1" dirty="0">
              <a:solidFill>
                <a:srgbClr val="000080"/>
              </a:solidFill>
              <a:latin typeface="Palatino Linotype" pitchFamily="18" charset="0"/>
              <a:ea typeface="Verdana" pitchFamily="34" charset="0"/>
              <a:cs typeface="Lao UI" pitchFamily="34" charset="0"/>
            </a:endParaRPr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505469" y="1598803"/>
            <a:ext cx="11453589" cy="493419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r>
              <a:rPr lang="pt-BR" sz="2800" dirty="0"/>
              <a:t>S-1000 - Informações do Empregador/Contribuinte/Órgão Público </a:t>
            </a:r>
          </a:p>
          <a:p>
            <a:r>
              <a:rPr lang="pt-BR" sz="2800" dirty="0"/>
              <a:t>S-1005 - Tabela de Estabelecimentos, Obras ou Unidades de Órgãos Públicos </a:t>
            </a:r>
          </a:p>
          <a:p>
            <a:r>
              <a:rPr lang="pt-BR" sz="2800" dirty="0"/>
              <a:t>S-1010 - Tabela de Rubricas </a:t>
            </a:r>
          </a:p>
          <a:p>
            <a:r>
              <a:rPr lang="pt-BR" sz="2800" dirty="0"/>
              <a:t>S-1020 - Tabela de Lotações Tributárias </a:t>
            </a:r>
          </a:p>
          <a:p>
            <a:r>
              <a:rPr lang="pt-BR" sz="2800" dirty="0"/>
              <a:t>S-1030 - Tabela de Cargos/Empregos Públicos </a:t>
            </a:r>
          </a:p>
          <a:p>
            <a:r>
              <a:rPr lang="pt-BR" sz="2800" dirty="0"/>
              <a:t>S-1035 - Tabela de Carreiras Públicas </a:t>
            </a:r>
          </a:p>
          <a:p>
            <a:r>
              <a:rPr lang="pt-BR" sz="2800" dirty="0"/>
              <a:t>S-1040 - Tabela de Funções/Cargos em Comissão </a:t>
            </a:r>
          </a:p>
          <a:p>
            <a:r>
              <a:rPr lang="pt-BR" sz="2800" dirty="0"/>
              <a:t>S-1050 - Tabela de Horários/Turnos de Trabalho </a:t>
            </a:r>
          </a:p>
          <a:p>
            <a:r>
              <a:rPr lang="pt-BR" sz="2800" dirty="0"/>
              <a:t>S-1060 - Tabela de Ambientes de Trabalho </a:t>
            </a:r>
          </a:p>
          <a:p>
            <a:r>
              <a:rPr lang="pt-BR" sz="2800" dirty="0"/>
              <a:t>S-1070 - Tabela de Processos Administrativos/Judiciais </a:t>
            </a:r>
          </a:p>
          <a:p>
            <a:r>
              <a:rPr lang="pt-BR" sz="2800" dirty="0"/>
              <a:t>S-1080 - Tabela de Operadores Portuários</a:t>
            </a:r>
          </a:p>
        </p:txBody>
      </p:sp>
    </p:spTree>
    <p:extLst>
      <p:ext uri="{BB962C8B-B14F-4D97-AF65-F5344CB8AC3E}">
        <p14:creationId xmlns:p14="http://schemas.microsoft.com/office/powerpoint/2010/main" val="400398125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378" y="872914"/>
            <a:ext cx="9145658" cy="598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AutoShape 2"/>
          <p:cNvSpPr>
            <a:spLocks noChangeArrowheads="1"/>
          </p:cNvSpPr>
          <p:nvPr/>
        </p:nvSpPr>
        <p:spPr bwMode="auto">
          <a:xfrm>
            <a:off x="1307930" y="504504"/>
            <a:ext cx="9635039" cy="364286"/>
          </a:xfrm>
          <a:custGeom>
            <a:avLst/>
            <a:gdLst>
              <a:gd name="T0" fmla="*/ 346159 w 9518650"/>
              <a:gd name="T1" fmla="*/ 90439 h 641350"/>
              <a:gd name="T2" fmla="*/ 173081 w 9518650"/>
              <a:gd name="T3" fmla="*/ 180877 h 641350"/>
              <a:gd name="T4" fmla="*/ 0 w 9518650"/>
              <a:gd name="T5" fmla="*/ 90439 h 641350"/>
              <a:gd name="T6" fmla="*/ 173081 w 9518650"/>
              <a:gd name="T7" fmla="*/ 0 h 6413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518650"/>
              <a:gd name="T13" fmla="*/ 0 h 641350"/>
              <a:gd name="T14" fmla="*/ 9518650 w 9518650"/>
              <a:gd name="T15" fmla="*/ 641350 h 641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18650" h="641350">
                <a:moveTo>
                  <a:pt x="0" y="0"/>
                </a:moveTo>
                <a:lnTo>
                  <a:pt x="26441" y="0"/>
                </a:lnTo>
                <a:lnTo>
                  <a:pt x="26441" y="1781"/>
                </a:lnTo>
                <a:lnTo>
                  <a:pt x="0" y="178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999" tIns="38343" rIns="76999" bIns="38343"/>
          <a:lstStyle>
            <a:lvl1pPr>
              <a:lnSpc>
                <a:spcPct val="9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2563" algn="l"/>
                <a:tab pos="4435475" algn="l"/>
                <a:tab pos="4879975" algn="l"/>
                <a:tab pos="5322888" algn="l"/>
                <a:tab pos="5767388" algn="l"/>
                <a:tab pos="6210300" algn="l"/>
                <a:tab pos="6654800" algn="l"/>
                <a:tab pos="7099300" algn="l"/>
                <a:tab pos="7542213" algn="l"/>
                <a:tab pos="7986713" algn="l"/>
                <a:tab pos="8429625" algn="l"/>
                <a:tab pos="8874125" algn="l"/>
                <a:tab pos="8875713" algn="l"/>
                <a:tab pos="9318625" algn="l"/>
                <a:tab pos="9434513" algn="l"/>
              </a:tabLst>
              <a:defRPr sz="25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2563" algn="l"/>
                <a:tab pos="4435475" algn="l"/>
                <a:tab pos="4879975" algn="l"/>
                <a:tab pos="5322888" algn="l"/>
                <a:tab pos="5767388" algn="l"/>
                <a:tab pos="6210300" algn="l"/>
                <a:tab pos="6654800" algn="l"/>
                <a:tab pos="7099300" algn="l"/>
                <a:tab pos="7542213" algn="l"/>
                <a:tab pos="7986713" algn="l"/>
                <a:tab pos="8429625" algn="l"/>
                <a:tab pos="8874125" algn="l"/>
                <a:tab pos="8875713" algn="l"/>
                <a:tab pos="9318625" algn="l"/>
                <a:tab pos="9434513" algn="l"/>
              </a:tabLst>
              <a:defRPr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2563" algn="l"/>
                <a:tab pos="4435475" algn="l"/>
                <a:tab pos="4879975" algn="l"/>
                <a:tab pos="5322888" algn="l"/>
                <a:tab pos="5767388" algn="l"/>
                <a:tab pos="6210300" algn="l"/>
                <a:tab pos="6654800" algn="l"/>
                <a:tab pos="7099300" algn="l"/>
                <a:tab pos="7542213" algn="l"/>
                <a:tab pos="7986713" algn="l"/>
                <a:tab pos="8429625" algn="l"/>
                <a:tab pos="8874125" algn="l"/>
                <a:tab pos="8875713" algn="l"/>
                <a:tab pos="9318625" algn="l"/>
                <a:tab pos="9434513" algn="l"/>
              </a:tabLst>
              <a:defRPr sz="16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2563" algn="l"/>
                <a:tab pos="4435475" algn="l"/>
                <a:tab pos="4879975" algn="l"/>
                <a:tab pos="5322888" algn="l"/>
                <a:tab pos="5767388" algn="l"/>
                <a:tab pos="6210300" algn="l"/>
                <a:tab pos="6654800" algn="l"/>
                <a:tab pos="7099300" algn="l"/>
                <a:tab pos="7542213" algn="l"/>
                <a:tab pos="7986713" algn="l"/>
                <a:tab pos="8429625" algn="l"/>
                <a:tab pos="8874125" algn="l"/>
                <a:tab pos="8875713" algn="l"/>
                <a:tab pos="9318625" algn="l"/>
                <a:tab pos="9434513" algn="l"/>
              </a:tabLst>
              <a:defRPr sz="16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2563" algn="l"/>
                <a:tab pos="4435475" algn="l"/>
                <a:tab pos="4879975" algn="l"/>
                <a:tab pos="5322888" algn="l"/>
                <a:tab pos="5767388" algn="l"/>
                <a:tab pos="6210300" algn="l"/>
                <a:tab pos="6654800" algn="l"/>
                <a:tab pos="7099300" algn="l"/>
                <a:tab pos="7542213" algn="l"/>
                <a:tab pos="7986713" algn="l"/>
                <a:tab pos="8429625" algn="l"/>
                <a:tab pos="8874125" algn="l"/>
                <a:tab pos="8875713" algn="l"/>
                <a:tab pos="9318625" algn="l"/>
                <a:tab pos="9434513" algn="l"/>
              </a:tabLst>
              <a:defRPr sz="20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2563" algn="l"/>
                <a:tab pos="4435475" algn="l"/>
                <a:tab pos="4879975" algn="l"/>
                <a:tab pos="5322888" algn="l"/>
                <a:tab pos="5767388" algn="l"/>
                <a:tab pos="6210300" algn="l"/>
                <a:tab pos="6654800" algn="l"/>
                <a:tab pos="7099300" algn="l"/>
                <a:tab pos="7542213" algn="l"/>
                <a:tab pos="7986713" algn="l"/>
                <a:tab pos="8429625" algn="l"/>
                <a:tab pos="8874125" algn="l"/>
                <a:tab pos="8875713" algn="l"/>
                <a:tab pos="9318625" algn="l"/>
                <a:tab pos="9434513" algn="l"/>
              </a:tabLst>
              <a:defRPr sz="20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2563" algn="l"/>
                <a:tab pos="4435475" algn="l"/>
                <a:tab pos="4879975" algn="l"/>
                <a:tab pos="5322888" algn="l"/>
                <a:tab pos="5767388" algn="l"/>
                <a:tab pos="6210300" algn="l"/>
                <a:tab pos="6654800" algn="l"/>
                <a:tab pos="7099300" algn="l"/>
                <a:tab pos="7542213" algn="l"/>
                <a:tab pos="7986713" algn="l"/>
                <a:tab pos="8429625" algn="l"/>
                <a:tab pos="8874125" algn="l"/>
                <a:tab pos="8875713" algn="l"/>
                <a:tab pos="9318625" algn="l"/>
                <a:tab pos="9434513" algn="l"/>
              </a:tabLst>
              <a:defRPr sz="20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2563" algn="l"/>
                <a:tab pos="4435475" algn="l"/>
                <a:tab pos="4879975" algn="l"/>
                <a:tab pos="5322888" algn="l"/>
                <a:tab pos="5767388" algn="l"/>
                <a:tab pos="6210300" algn="l"/>
                <a:tab pos="6654800" algn="l"/>
                <a:tab pos="7099300" algn="l"/>
                <a:tab pos="7542213" algn="l"/>
                <a:tab pos="7986713" algn="l"/>
                <a:tab pos="8429625" algn="l"/>
                <a:tab pos="8874125" algn="l"/>
                <a:tab pos="8875713" algn="l"/>
                <a:tab pos="9318625" algn="l"/>
                <a:tab pos="9434513" algn="l"/>
              </a:tabLst>
              <a:defRPr sz="20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2563" algn="l"/>
                <a:tab pos="4435475" algn="l"/>
                <a:tab pos="4879975" algn="l"/>
                <a:tab pos="5322888" algn="l"/>
                <a:tab pos="5767388" algn="l"/>
                <a:tab pos="6210300" algn="l"/>
                <a:tab pos="6654800" algn="l"/>
                <a:tab pos="7099300" algn="l"/>
                <a:tab pos="7542213" algn="l"/>
                <a:tab pos="7986713" algn="l"/>
                <a:tab pos="8429625" algn="l"/>
                <a:tab pos="8874125" algn="l"/>
                <a:tab pos="8875713" algn="l"/>
                <a:tab pos="9318625" algn="l"/>
                <a:tab pos="9434513" algn="l"/>
              </a:tabLst>
              <a:defRPr sz="2000">
                <a:solidFill>
                  <a:srgbClr val="262626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ts val="271"/>
              </a:spcBef>
              <a:spcAft>
                <a:spcPts val="769"/>
              </a:spcAft>
            </a:pPr>
            <a:r>
              <a:rPr lang="pt-BR" altLang="pt-BR" sz="2425" b="1">
                <a:solidFill>
                  <a:srgbClr val="000080"/>
                </a:solidFill>
                <a:latin typeface="Verdana" panose="020B0604030504040204" pitchFamily="34" charset="0"/>
              </a:rPr>
              <a:t>Tabelas do eSocial</a:t>
            </a:r>
          </a:p>
        </p:txBody>
      </p:sp>
    </p:spTree>
    <p:extLst>
      <p:ext uri="{BB962C8B-B14F-4D97-AF65-F5344CB8AC3E}">
        <p14:creationId xmlns:p14="http://schemas.microsoft.com/office/powerpoint/2010/main" val="36557277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12" y="1112704"/>
            <a:ext cx="10972800" cy="49465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792135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45" y="874867"/>
            <a:ext cx="10972800" cy="54598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597646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42216" y="1108274"/>
            <a:ext cx="10928666" cy="55519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3800" b="1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Eventos do </a:t>
            </a:r>
            <a:r>
              <a:rPr lang="pt-BR" sz="3800" b="1" dirty="0" err="1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eSocial</a:t>
            </a:r>
            <a:endParaRPr lang="pt-BR" sz="3800" b="1" dirty="0">
              <a:solidFill>
                <a:srgbClr val="000080"/>
              </a:solidFill>
              <a:latin typeface="Palatino Linotype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Imagem 2" descr="audit_man_200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09018" y="912595"/>
            <a:ext cx="2294737" cy="2294737"/>
          </a:xfrm>
          <a:prstGeom prst="rect">
            <a:avLst/>
          </a:prstGeom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620898" y="2014667"/>
            <a:ext cx="10476593" cy="433079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 Tabelas de rubricas:</a:t>
            </a:r>
          </a:p>
          <a:p>
            <a:pPr lvl="1"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 É uma tabela pouco atualizada, muitas vezes com diversos itens não utilizados há tempo.</a:t>
            </a:r>
          </a:p>
          <a:p>
            <a:pPr lvl="1"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 Altamente recomendável fazer o saneamento antes de enviá-las, com avaliação jurídica;</a:t>
            </a:r>
          </a:p>
          <a:p>
            <a:pPr lvl="1"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 Submeter ao eSocial apenas as rubricas efetivamente utilizadas.</a:t>
            </a:r>
          </a:p>
        </p:txBody>
      </p:sp>
    </p:spTree>
    <p:extLst>
      <p:ext uri="{BB962C8B-B14F-4D97-AF65-F5344CB8AC3E}">
        <p14:creationId xmlns:p14="http://schemas.microsoft.com/office/powerpoint/2010/main" val="196415643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1"/>
          <p:cNvSpPr txBox="1">
            <a:spLocks noChangeArrowheads="1"/>
          </p:cNvSpPr>
          <p:nvPr/>
        </p:nvSpPr>
        <p:spPr bwMode="auto">
          <a:xfrm>
            <a:off x="440675" y="772404"/>
            <a:ext cx="11446525" cy="49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8229600" algn="l"/>
                <a:tab pos="8915400" algn="l"/>
                <a:tab pos="9601200" algn="l"/>
                <a:tab pos="10287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pt-BR" altLang="pt-BR" sz="3201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Eventos Não-Periódicos: Eventos que ocorrem aleatoriamente</a:t>
            </a:r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1118461" y="1222692"/>
            <a:ext cx="11071952" cy="56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169863" indent="-16986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2625" algn="l"/>
                <a:tab pos="1368425" algn="l"/>
                <a:tab pos="2054225" algn="l"/>
                <a:tab pos="2740025" algn="l"/>
                <a:tab pos="3425825" algn="l"/>
                <a:tab pos="4111625" algn="l"/>
                <a:tab pos="4797425" algn="l"/>
                <a:tab pos="5483225" algn="l"/>
                <a:tab pos="6169025" algn="l"/>
                <a:tab pos="6854825" algn="l"/>
                <a:tab pos="7540625" algn="l"/>
                <a:tab pos="8226425" algn="l"/>
                <a:tab pos="8912225" algn="l"/>
                <a:tab pos="9598025" algn="l"/>
                <a:tab pos="10283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2625" algn="l"/>
                <a:tab pos="1368425" algn="l"/>
                <a:tab pos="2054225" algn="l"/>
                <a:tab pos="2740025" algn="l"/>
                <a:tab pos="3425825" algn="l"/>
                <a:tab pos="4111625" algn="l"/>
                <a:tab pos="4797425" algn="l"/>
                <a:tab pos="5483225" algn="l"/>
                <a:tab pos="6169025" algn="l"/>
                <a:tab pos="6854825" algn="l"/>
                <a:tab pos="7540625" algn="l"/>
                <a:tab pos="8226425" algn="l"/>
                <a:tab pos="8912225" algn="l"/>
                <a:tab pos="9598025" algn="l"/>
                <a:tab pos="10283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2625" algn="l"/>
                <a:tab pos="1368425" algn="l"/>
                <a:tab pos="2054225" algn="l"/>
                <a:tab pos="2740025" algn="l"/>
                <a:tab pos="3425825" algn="l"/>
                <a:tab pos="4111625" algn="l"/>
                <a:tab pos="4797425" algn="l"/>
                <a:tab pos="5483225" algn="l"/>
                <a:tab pos="6169025" algn="l"/>
                <a:tab pos="6854825" algn="l"/>
                <a:tab pos="7540625" algn="l"/>
                <a:tab pos="8226425" algn="l"/>
                <a:tab pos="8912225" algn="l"/>
                <a:tab pos="9598025" algn="l"/>
                <a:tab pos="10283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2625" algn="l"/>
                <a:tab pos="1368425" algn="l"/>
                <a:tab pos="2054225" algn="l"/>
                <a:tab pos="2740025" algn="l"/>
                <a:tab pos="3425825" algn="l"/>
                <a:tab pos="4111625" algn="l"/>
                <a:tab pos="4797425" algn="l"/>
                <a:tab pos="5483225" algn="l"/>
                <a:tab pos="6169025" algn="l"/>
                <a:tab pos="6854825" algn="l"/>
                <a:tab pos="7540625" algn="l"/>
                <a:tab pos="8226425" algn="l"/>
                <a:tab pos="8912225" algn="l"/>
                <a:tab pos="9598025" algn="l"/>
                <a:tab pos="10283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2625" algn="l"/>
                <a:tab pos="1368425" algn="l"/>
                <a:tab pos="2054225" algn="l"/>
                <a:tab pos="2740025" algn="l"/>
                <a:tab pos="3425825" algn="l"/>
                <a:tab pos="4111625" algn="l"/>
                <a:tab pos="4797425" algn="l"/>
                <a:tab pos="5483225" algn="l"/>
                <a:tab pos="6169025" algn="l"/>
                <a:tab pos="6854825" algn="l"/>
                <a:tab pos="7540625" algn="l"/>
                <a:tab pos="8226425" algn="l"/>
                <a:tab pos="8912225" algn="l"/>
                <a:tab pos="9598025" algn="l"/>
                <a:tab pos="10283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2625" algn="l"/>
                <a:tab pos="1368425" algn="l"/>
                <a:tab pos="2054225" algn="l"/>
                <a:tab pos="2740025" algn="l"/>
                <a:tab pos="3425825" algn="l"/>
                <a:tab pos="4111625" algn="l"/>
                <a:tab pos="4797425" algn="l"/>
                <a:tab pos="5483225" algn="l"/>
                <a:tab pos="6169025" algn="l"/>
                <a:tab pos="6854825" algn="l"/>
                <a:tab pos="7540625" algn="l"/>
                <a:tab pos="8226425" algn="l"/>
                <a:tab pos="8912225" algn="l"/>
                <a:tab pos="9598025" algn="l"/>
                <a:tab pos="10283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2625" algn="l"/>
                <a:tab pos="1368425" algn="l"/>
                <a:tab pos="2054225" algn="l"/>
                <a:tab pos="2740025" algn="l"/>
                <a:tab pos="3425825" algn="l"/>
                <a:tab pos="4111625" algn="l"/>
                <a:tab pos="4797425" algn="l"/>
                <a:tab pos="5483225" algn="l"/>
                <a:tab pos="6169025" algn="l"/>
                <a:tab pos="6854825" algn="l"/>
                <a:tab pos="7540625" algn="l"/>
                <a:tab pos="8226425" algn="l"/>
                <a:tab pos="8912225" algn="l"/>
                <a:tab pos="9598025" algn="l"/>
                <a:tab pos="10283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2625" algn="l"/>
                <a:tab pos="1368425" algn="l"/>
                <a:tab pos="2054225" algn="l"/>
                <a:tab pos="2740025" algn="l"/>
                <a:tab pos="3425825" algn="l"/>
                <a:tab pos="4111625" algn="l"/>
                <a:tab pos="4797425" algn="l"/>
                <a:tab pos="5483225" algn="l"/>
                <a:tab pos="6169025" algn="l"/>
                <a:tab pos="6854825" algn="l"/>
                <a:tab pos="7540625" algn="l"/>
                <a:tab pos="8226425" algn="l"/>
                <a:tab pos="8912225" algn="l"/>
                <a:tab pos="9598025" algn="l"/>
                <a:tab pos="10283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2625" algn="l"/>
                <a:tab pos="1368425" algn="l"/>
                <a:tab pos="2054225" algn="l"/>
                <a:tab pos="2740025" algn="l"/>
                <a:tab pos="3425825" algn="l"/>
                <a:tab pos="4111625" algn="l"/>
                <a:tab pos="4797425" algn="l"/>
                <a:tab pos="5483225" algn="l"/>
                <a:tab pos="6169025" algn="l"/>
                <a:tab pos="6854825" algn="l"/>
                <a:tab pos="7540625" algn="l"/>
                <a:tab pos="8226425" algn="l"/>
                <a:tab pos="8912225" algn="l"/>
                <a:tab pos="9598025" algn="l"/>
                <a:tab pos="10283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00"/>
              </a:spcBef>
              <a:buClr>
                <a:srgbClr val="3E5D0B"/>
              </a:buClr>
              <a:buFont typeface="Arial" panose="020B0604020202020204" pitchFamily="34" charset="0"/>
              <a:buChar char="•"/>
            </a:pPr>
            <a:r>
              <a:rPr lang="pt-BR" altLang="pt-BR" sz="2200" b="1" dirty="0">
                <a:solidFill>
                  <a:srgbClr val="3C3C3C"/>
                </a:solidFill>
              </a:rPr>
              <a:t>S-2190 – Admissão de Trabalhador - Registro Preliminar;</a:t>
            </a:r>
          </a:p>
          <a:p>
            <a:pPr>
              <a:spcBef>
                <a:spcPts val="600"/>
              </a:spcBef>
              <a:buClr>
                <a:srgbClr val="3E5D0B"/>
              </a:buClr>
              <a:buFont typeface="Arial" panose="020B0604020202020204" pitchFamily="34" charset="0"/>
              <a:buChar char="•"/>
            </a:pPr>
            <a:r>
              <a:rPr lang="pt-BR" altLang="pt-BR" sz="2200" b="1" dirty="0">
                <a:solidFill>
                  <a:srgbClr val="3C3C3C"/>
                </a:solidFill>
              </a:rPr>
              <a:t>S-2200 – Admissão de Trabalhador;</a:t>
            </a:r>
          </a:p>
          <a:p>
            <a:pPr>
              <a:spcBef>
                <a:spcPts val="600"/>
              </a:spcBef>
              <a:buClr>
                <a:srgbClr val="3E5D0B"/>
              </a:buClr>
              <a:buFont typeface="Arial" panose="020B0604020202020204" pitchFamily="34" charset="0"/>
              <a:buChar char="•"/>
            </a:pPr>
            <a:r>
              <a:rPr lang="pt-BR" altLang="pt-BR" sz="2200" b="1" dirty="0">
                <a:solidFill>
                  <a:srgbClr val="3C3C3C"/>
                </a:solidFill>
              </a:rPr>
              <a:t>S-2205 – Alteração de Dados Cadastrais do Trabalhador;</a:t>
            </a:r>
          </a:p>
          <a:p>
            <a:pPr>
              <a:spcBef>
                <a:spcPts val="600"/>
              </a:spcBef>
              <a:buClr>
                <a:srgbClr val="3E5D0B"/>
              </a:buClr>
              <a:buFont typeface="Arial" panose="020B0604020202020204" pitchFamily="34" charset="0"/>
              <a:buChar char="•"/>
            </a:pPr>
            <a:r>
              <a:rPr lang="pt-BR" altLang="pt-BR" sz="2200" b="1" dirty="0">
                <a:solidFill>
                  <a:srgbClr val="3C3C3C"/>
                </a:solidFill>
              </a:rPr>
              <a:t>S-2206 – Alteração de Contrato de Trabalho;</a:t>
            </a:r>
          </a:p>
          <a:p>
            <a:pPr>
              <a:spcBef>
                <a:spcPts val="600"/>
              </a:spcBef>
              <a:buClr>
                <a:srgbClr val="3E5D0B"/>
              </a:buClr>
              <a:buFont typeface="Arial" panose="020B0604020202020204" pitchFamily="34" charset="0"/>
              <a:buChar char="•"/>
            </a:pPr>
            <a:r>
              <a:rPr lang="pt-BR" altLang="pt-BR" sz="2200" b="1" dirty="0">
                <a:solidFill>
                  <a:srgbClr val="3C3C3C"/>
                </a:solidFill>
              </a:rPr>
              <a:t>S-2210 – Comunicação de Acidente de Trabalho;</a:t>
            </a:r>
          </a:p>
          <a:p>
            <a:pPr>
              <a:spcBef>
                <a:spcPts val="600"/>
              </a:spcBef>
              <a:buClr>
                <a:srgbClr val="3E5D0B"/>
              </a:buClr>
              <a:buFont typeface="Arial" panose="020B0604020202020204" pitchFamily="34" charset="0"/>
              <a:buChar char="•"/>
            </a:pPr>
            <a:r>
              <a:rPr lang="pt-BR" altLang="pt-BR" sz="2200" b="1" dirty="0">
                <a:solidFill>
                  <a:srgbClr val="3C3C3C"/>
                </a:solidFill>
              </a:rPr>
              <a:t>S-2220 – Monitoramento da Saúde do Trabalhador;</a:t>
            </a:r>
          </a:p>
          <a:p>
            <a:pPr>
              <a:spcBef>
                <a:spcPts val="600"/>
              </a:spcBef>
              <a:buClr>
                <a:srgbClr val="3E5D0B"/>
              </a:buClr>
              <a:buFont typeface="Arial" panose="020B0604020202020204" pitchFamily="34" charset="0"/>
              <a:buChar char="•"/>
            </a:pPr>
            <a:r>
              <a:rPr lang="pt-BR" altLang="pt-BR" sz="2200" b="1" dirty="0">
                <a:solidFill>
                  <a:srgbClr val="3C3C3C"/>
                </a:solidFill>
              </a:rPr>
              <a:t>S-2230 – Afastamento Temporário;</a:t>
            </a:r>
          </a:p>
          <a:p>
            <a:pPr>
              <a:spcBef>
                <a:spcPts val="600"/>
              </a:spcBef>
              <a:buClr>
                <a:srgbClr val="3E5D0B"/>
              </a:buClr>
              <a:buFont typeface="Arial" panose="020B0604020202020204" pitchFamily="34" charset="0"/>
              <a:buChar char="•"/>
            </a:pPr>
            <a:r>
              <a:rPr lang="pt-BR" altLang="pt-BR" sz="2200" b="1" dirty="0">
                <a:solidFill>
                  <a:srgbClr val="3C3C3C"/>
                </a:solidFill>
              </a:rPr>
              <a:t>S-2240 – Condições Ambientais do Trabalho - Fator de Risco;</a:t>
            </a:r>
          </a:p>
          <a:p>
            <a:pPr>
              <a:spcBef>
                <a:spcPts val="600"/>
              </a:spcBef>
              <a:buClr>
                <a:srgbClr val="3E5D0B"/>
              </a:buClr>
              <a:buFont typeface="Arial" panose="020B0604020202020204" pitchFamily="34" charset="0"/>
              <a:buChar char="•"/>
            </a:pPr>
            <a:r>
              <a:rPr lang="pt-BR" altLang="pt-BR" sz="2200" b="1" dirty="0">
                <a:solidFill>
                  <a:srgbClr val="3C3C3C"/>
                </a:solidFill>
              </a:rPr>
              <a:t>S-2241 – Insalubridade, Periculosidades e Aposentadoria Esp.;</a:t>
            </a:r>
          </a:p>
          <a:p>
            <a:pPr>
              <a:spcBef>
                <a:spcPts val="600"/>
              </a:spcBef>
              <a:buClr>
                <a:srgbClr val="3E5D0B"/>
              </a:buClr>
              <a:buFont typeface="Arial" panose="020B0604020202020204" pitchFamily="34" charset="0"/>
              <a:buChar char="•"/>
            </a:pPr>
            <a:r>
              <a:rPr lang="pt-BR" altLang="pt-BR" sz="2200" b="1" dirty="0">
                <a:solidFill>
                  <a:srgbClr val="3C3C3C"/>
                </a:solidFill>
              </a:rPr>
              <a:t>S-2250 - Aviso Prévio;</a:t>
            </a:r>
          </a:p>
          <a:p>
            <a:pPr>
              <a:spcBef>
                <a:spcPts val="600"/>
              </a:spcBef>
              <a:buClr>
                <a:srgbClr val="3E5D0B"/>
              </a:buClr>
              <a:buFont typeface="Arial" panose="020B0604020202020204" pitchFamily="34" charset="0"/>
              <a:buChar char="•"/>
            </a:pPr>
            <a:r>
              <a:rPr lang="pt-BR" altLang="pt-BR" sz="2200" b="1" dirty="0">
                <a:solidFill>
                  <a:srgbClr val="3C3C3C"/>
                </a:solidFill>
              </a:rPr>
              <a:t>S-2298 – Reintegração;</a:t>
            </a:r>
          </a:p>
          <a:p>
            <a:pPr>
              <a:spcBef>
                <a:spcPts val="600"/>
              </a:spcBef>
              <a:buClr>
                <a:srgbClr val="3E5D0B"/>
              </a:buClr>
              <a:buFont typeface="Arial" panose="020B0604020202020204" pitchFamily="34" charset="0"/>
              <a:buChar char="•"/>
            </a:pPr>
            <a:r>
              <a:rPr lang="pt-BR" altLang="pt-BR" sz="2200" b="1" dirty="0">
                <a:solidFill>
                  <a:srgbClr val="3C3C3C"/>
                </a:solidFill>
              </a:rPr>
              <a:t>S-2299 – Desligamento</a:t>
            </a:r>
            <a:r>
              <a:rPr lang="pt-BR" altLang="pt-BR" sz="2200" b="1" dirty="0" smtClean="0">
                <a:solidFill>
                  <a:srgbClr val="3C3C3C"/>
                </a:solidFill>
              </a:rPr>
              <a:t>.</a:t>
            </a:r>
          </a:p>
          <a:p>
            <a:pPr>
              <a:spcBef>
                <a:spcPts val="600"/>
              </a:spcBef>
              <a:buClr>
                <a:srgbClr val="3E5D0B"/>
              </a:buClr>
              <a:buFont typeface="Arial" panose="020B0604020202020204" pitchFamily="34" charset="0"/>
              <a:buChar char="•"/>
            </a:pPr>
            <a:r>
              <a:rPr lang="pt-BR" altLang="pt-BR" sz="2200" b="1" dirty="0" smtClean="0">
                <a:solidFill>
                  <a:srgbClr val="3C3C3C"/>
                </a:solidFill>
              </a:rPr>
              <a:t>S-3000 - Exclusão </a:t>
            </a:r>
            <a:r>
              <a:rPr lang="pt-BR" altLang="pt-BR" sz="2200" b="1" dirty="0">
                <a:solidFill>
                  <a:srgbClr val="3C3C3C"/>
                </a:solidFill>
              </a:rPr>
              <a:t>de </a:t>
            </a:r>
            <a:r>
              <a:rPr lang="pt-BR" altLang="pt-BR" sz="2200" b="1" dirty="0" smtClean="0">
                <a:solidFill>
                  <a:srgbClr val="3C3C3C"/>
                </a:solidFill>
              </a:rPr>
              <a:t>evento.</a:t>
            </a:r>
            <a:endParaRPr lang="pt-BR" altLang="pt-BR" sz="2200" b="1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6313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20898" y="511917"/>
            <a:ext cx="10396145" cy="55519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 algn="ctr"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3800" b="1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Eventos do </a:t>
            </a:r>
            <a:r>
              <a:rPr lang="pt-BR" sz="3800" b="1" dirty="0" err="1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eSocial</a:t>
            </a:r>
            <a:endParaRPr lang="pt-BR" sz="3800" b="1" dirty="0">
              <a:solidFill>
                <a:srgbClr val="000080"/>
              </a:solidFill>
              <a:latin typeface="Palatino Linotype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0" y="1067107"/>
            <a:ext cx="12190413" cy="579248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 algn="ctr">
              <a:spcBef>
                <a:spcPts val="0"/>
              </a:spcBef>
              <a:spcAft>
                <a:spcPts val="600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altLang="pt-BR" sz="3200" dirty="0">
                <a:solidFill>
                  <a:srgbClr val="3C3C3C"/>
                </a:solidFill>
              </a:rPr>
              <a:t>Eventos Periódicos: Eventos que ocorrem regularmente. São base para apuração dos valores a recolher</a:t>
            </a:r>
            <a:r>
              <a:rPr lang="pt-BR" altLang="pt-BR" sz="3200" dirty="0" smtClean="0">
                <a:solidFill>
                  <a:srgbClr val="3C3C3C"/>
                </a:solidFill>
              </a:rPr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endParaRPr lang="pt-BR" altLang="pt-BR" sz="200" dirty="0" smtClean="0">
              <a:solidFill>
                <a:srgbClr val="3C3C3C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600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 Remuneração do Trabalhador;</a:t>
            </a:r>
          </a:p>
          <a:p>
            <a:pPr lvl="1"/>
            <a:r>
              <a:rPr lang="pt-BR" sz="2000" dirty="0"/>
              <a:t>S-1200 - Remuneração de trabalhador vinculado ao Regime Geral de </a:t>
            </a:r>
            <a:r>
              <a:rPr lang="pt-BR" sz="2000" dirty="0" err="1"/>
              <a:t>Previd</a:t>
            </a:r>
            <a:r>
              <a:rPr lang="pt-BR" sz="2000" dirty="0"/>
              <a:t>. Social </a:t>
            </a:r>
          </a:p>
          <a:p>
            <a:pPr lvl="1"/>
            <a:r>
              <a:rPr lang="pt-BR" sz="2000" dirty="0"/>
              <a:t>S-1202 - Remuneração de servidor vinculado a Regime Próprio de </a:t>
            </a:r>
            <a:r>
              <a:rPr lang="pt-BR" sz="2000" dirty="0" err="1"/>
              <a:t>Previd</a:t>
            </a:r>
            <a:r>
              <a:rPr lang="pt-BR" sz="2000" dirty="0"/>
              <a:t>. Social </a:t>
            </a:r>
          </a:p>
          <a:p>
            <a:pPr lvl="1"/>
            <a:r>
              <a:rPr lang="pt-BR" sz="2000" dirty="0"/>
              <a:t>S-1207 - Benefícios previdenciários - RPPS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600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 Pagamento ao Trabalhador –</a:t>
            </a:r>
            <a:r>
              <a:rPr lang="pt-BR" sz="2000" dirty="0"/>
              <a:t> S-1210</a:t>
            </a:r>
            <a:r>
              <a:rPr lang="pt-BR" sz="2600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600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 Produção rural de PF (aquisição e comercialização);</a:t>
            </a:r>
          </a:p>
          <a:p>
            <a:pPr lvl="1"/>
            <a:r>
              <a:rPr lang="pt-BR" sz="2000" dirty="0"/>
              <a:t>S-1250 - Aquisição de Produção Rural </a:t>
            </a:r>
          </a:p>
          <a:p>
            <a:pPr lvl="1"/>
            <a:r>
              <a:rPr lang="pt-BR" sz="2000" dirty="0"/>
              <a:t>S-1260 - Comercialização da Produção Rural Pessoa Física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600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 Contratação de avulsos não portuários</a:t>
            </a:r>
            <a:r>
              <a:rPr lang="pt-BR" sz="2000" dirty="0"/>
              <a:t>, S-1270</a:t>
            </a:r>
            <a:r>
              <a:rPr lang="pt-BR" sz="2600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600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 Informações complementares aos periódicos, </a:t>
            </a:r>
            <a:r>
              <a:rPr lang="pt-BR" sz="2000" dirty="0"/>
              <a:t>S-1280</a:t>
            </a:r>
            <a:r>
              <a:rPr lang="pt-BR" sz="2600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600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 Eventos de controle do movimento – reabertura e fechamento, </a:t>
            </a:r>
            <a:r>
              <a:rPr lang="pt-BR" sz="2000" dirty="0"/>
              <a:t>S-1298 e S-1299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endParaRPr lang="pt-BR" sz="800" dirty="0" smtClean="0">
              <a:solidFill>
                <a:srgbClr val="000080"/>
              </a:solidFill>
              <a:latin typeface="Palatino Linotype" pitchFamily="18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93340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35" y="843773"/>
            <a:ext cx="9508571" cy="573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61011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42215" y="1108274"/>
            <a:ext cx="10396145" cy="55519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3800" b="1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Eventos Totalizadores</a:t>
            </a:r>
            <a:endParaRPr lang="pt-BR" sz="3800" b="1" dirty="0">
              <a:solidFill>
                <a:srgbClr val="000080"/>
              </a:solidFill>
              <a:latin typeface="Palatino Linotype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620898" y="1904694"/>
            <a:ext cx="11326632" cy="46188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1432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dirty="0" err="1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eSocial</a:t>
            </a:r>
            <a:r>
              <a:rPr lang="pt-BR" sz="2900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 e </a:t>
            </a:r>
            <a:r>
              <a:rPr lang="pt-BR" sz="2900" dirty="0" err="1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EFD-Reinf</a:t>
            </a:r>
            <a:r>
              <a:rPr lang="pt-BR" sz="2900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: </a:t>
            </a:r>
          </a:p>
          <a:p>
            <a:pPr lvl="1"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 Gerados  na  nuvem;</a:t>
            </a:r>
          </a:p>
          <a:p>
            <a:pPr lvl="1"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 Objetivam:</a:t>
            </a:r>
          </a:p>
          <a:p>
            <a:pPr lvl="2"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 Consolidar as informações de bases de cálculo;</a:t>
            </a:r>
          </a:p>
          <a:p>
            <a:pPr lvl="2">
              <a:spcBef>
                <a:spcPts val="309"/>
              </a:spcBef>
              <a:spcAft>
                <a:spcPts val="1432"/>
              </a:spcAft>
              <a:buFont typeface="Wingdings" pitchFamily="2" charset="2"/>
              <a:buChar char="ü"/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2900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 Apurar os tributos administrados pela RFB;</a:t>
            </a:r>
          </a:p>
          <a:p>
            <a:pPr lvl="1">
              <a:spcBef>
                <a:spcPts val="309"/>
              </a:spcBef>
              <a:spcAft>
                <a:spcPts val="1432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endParaRPr lang="pt-BR" sz="2900" dirty="0" smtClean="0">
              <a:solidFill>
                <a:srgbClr val="000080"/>
              </a:solidFill>
              <a:latin typeface="Palatino Linotype" pitchFamily="18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9355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715084" y="2984774"/>
            <a:ext cx="10638733" cy="73278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 algn="ctr">
              <a:spcBef>
                <a:spcPts val="309"/>
              </a:spcBef>
              <a:spcAft>
                <a:spcPts val="1432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3800" b="1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Qualificação Cadastral dos empregados</a:t>
            </a:r>
            <a:endParaRPr lang="pt-BR" sz="3800" b="1" dirty="0">
              <a:solidFill>
                <a:srgbClr val="000080"/>
              </a:solidFill>
              <a:latin typeface="Palatino Linotype" pitchFamily="18" charset="0"/>
              <a:ea typeface="Verdana" pitchFamily="34" charset="0"/>
              <a:cs typeface="Verdana" pitchFamily="34" charset="0"/>
            </a:endParaRPr>
          </a:p>
          <a:p>
            <a:pPr algn="ctr">
              <a:spcBef>
                <a:spcPts val="309"/>
              </a:spcBef>
              <a:spcAft>
                <a:spcPts val="1432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3800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3195870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2"/>
          <p:cNvSpPr/>
          <p:nvPr/>
        </p:nvSpPr>
        <p:spPr>
          <a:xfrm>
            <a:off x="1566738" y="1392436"/>
            <a:ext cx="7546114" cy="1182707"/>
          </a:xfrm>
          <a:prstGeom prst="straightConnector1">
            <a:avLst/>
          </a:prstGeom>
          <a:noFill/>
          <a:ln w="19080">
            <a:solidFill>
              <a:schemeClr val="accent1">
                <a:lumMod val="75000"/>
              </a:schemeClr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CustomShape 3"/>
          <p:cNvSpPr/>
          <p:nvPr/>
        </p:nvSpPr>
        <p:spPr>
          <a:xfrm flipV="1">
            <a:off x="2243969" y="2234613"/>
            <a:ext cx="6610129" cy="1192418"/>
          </a:xfrm>
          <a:prstGeom prst="straightConnector1">
            <a:avLst/>
          </a:prstGeom>
          <a:noFill/>
          <a:ln w="19080">
            <a:solidFill>
              <a:schemeClr val="tx2">
                <a:lumMod val="60000"/>
                <a:lumOff val="40000"/>
              </a:schemeClr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CustomShape 4"/>
          <p:cNvSpPr/>
          <p:nvPr/>
        </p:nvSpPr>
        <p:spPr>
          <a:xfrm>
            <a:off x="3070146" y="3548983"/>
            <a:ext cx="5880950" cy="1522865"/>
          </a:xfrm>
          <a:prstGeom prst="straightConnector1">
            <a:avLst/>
          </a:prstGeom>
          <a:noFill/>
          <a:ln w="19080">
            <a:solidFill>
              <a:srgbClr val="A5A5A5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5"/>
          <p:cNvSpPr/>
          <p:nvPr/>
        </p:nvSpPr>
        <p:spPr>
          <a:xfrm>
            <a:off x="3445588" y="2470693"/>
            <a:ext cx="5635956" cy="460172"/>
          </a:xfrm>
          <a:prstGeom prst="straightConnector1">
            <a:avLst/>
          </a:prstGeom>
          <a:noFill/>
          <a:ln w="19080">
            <a:solidFill>
              <a:schemeClr val="accent4">
                <a:lumMod val="60000"/>
                <a:lumOff val="40000"/>
              </a:schemeClr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6"/>
          <p:cNvSpPr/>
          <p:nvPr/>
        </p:nvSpPr>
        <p:spPr>
          <a:xfrm flipV="1">
            <a:off x="2358299" y="2125575"/>
            <a:ext cx="6518394" cy="314407"/>
          </a:xfrm>
          <a:prstGeom prst="straightConnector1">
            <a:avLst/>
          </a:prstGeom>
          <a:noFill/>
          <a:ln w="19080">
            <a:solidFill>
              <a:srgbClr val="A5A5A5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ustomShape 7"/>
          <p:cNvSpPr/>
          <p:nvPr/>
        </p:nvSpPr>
        <p:spPr>
          <a:xfrm>
            <a:off x="2935681" y="2412614"/>
            <a:ext cx="6328662" cy="2748171"/>
          </a:xfrm>
          <a:prstGeom prst="straightConnector1">
            <a:avLst/>
          </a:prstGeom>
          <a:noFill/>
          <a:ln w="19080">
            <a:solidFill>
              <a:srgbClr val="FF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CustomShape 8"/>
          <p:cNvSpPr/>
          <p:nvPr/>
        </p:nvSpPr>
        <p:spPr>
          <a:xfrm>
            <a:off x="5307523" y="1638676"/>
            <a:ext cx="3806928" cy="1044572"/>
          </a:xfrm>
          <a:prstGeom prst="straightConnector1">
            <a:avLst/>
          </a:prstGeom>
          <a:noFill/>
          <a:ln w="19080">
            <a:solidFill>
              <a:srgbClr val="A5A5A5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CustomShape 9"/>
          <p:cNvSpPr/>
          <p:nvPr/>
        </p:nvSpPr>
        <p:spPr>
          <a:xfrm>
            <a:off x="5216520" y="3091594"/>
            <a:ext cx="3914636" cy="1093317"/>
          </a:xfrm>
          <a:prstGeom prst="straightConnector1">
            <a:avLst/>
          </a:prstGeom>
          <a:noFill/>
          <a:ln w="19080">
            <a:solidFill>
              <a:srgbClr val="A5A5A5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1" name="Imagem 130"/>
          <p:cNvPicPr/>
          <p:nvPr/>
        </p:nvPicPr>
        <p:blipFill>
          <a:blip r:embed="rId2"/>
          <a:stretch/>
        </p:blipFill>
        <p:spPr>
          <a:xfrm>
            <a:off x="624618" y="1777292"/>
            <a:ext cx="2438484" cy="723768"/>
          </a:xfrm>
          <a:prstGeom prst="rect">
            <a:avLst/>
          </a:prstGeom>
          <a:ln>
            <a:noFill/>
          </a:ln>
        </p:spPr>
      </p:pic>
      <p:pic>
        <p:nvPicPr>
          <p:cNvPr id="132" name="Imagem 131"/>
          <p:cNvPicPr/>
          <p:nvPr/>
        </p:nvPicPr>
        <p:blipFill>
          <a:blip r:embed="rId3"/>
          <a:stretch/>
        </p:blipFill>
        <p:spPr>
          <a:xfrm>
            <a:off x="3834242" y="950490"/>
            <a:ext cx="2946562" cy="1130302"/>
          </a:xfrm>
          <a:prstGeom prst="rect">
            <a:avLst/>
          </a:prstGeom>
          <a:ln>
            <a:noFill/>
          </a:ln>
        </p:spPr>
      </p:pic>
      <p:pic>
        <p:nvPicPr>
          <p:cNvPr id="133" name="Imagem 132"/>
          <p:cNvPicPr/>
          <p:nvPr/>
        </p:nvPicPr>
        <p:blipFill>
          <a:blip r:embed="rId4"/>
          <a:stretch/>
        </p:blipFill>
        <p:spPr>
          <a:xfrm>
            <a:off x="3732518" y="2296371"/>
            <a:ext cx="2933959" cy="1117339"/>
          </a:xfrm>
          <a:prstGeom prst="rect">
            <a:avLst/>
          </a:prstGeom>
          <a:ln>
            <a:noFill/>
          </a:ln>
        </p:spPr>
      </p:pic>
      <p:pic>
        <p:nvPicPr>
          <p:cNvPr id="134" name="Imagem 133"/>
          <p:cNvPicPr/>
          <p:nvPr/>
        </p:nvPicPr>
        <p:blipFill>
          <a:blip r:embed="rId5"/>
          <a:stretch/>
        </p:blipFill>
        <p:spPr>
          <a:xfrm>
            <a:off x="778289" y="5564152"/>
            <a:ext cx="1943370" cy="787142"/>
          </a:xfrm>
          <a:prstGeom prst="rect">
            <a:avLst/>
          </a:prstGeom>
          <a:ln>
            <a:noFill/>
          </a:ln>
        </p:spPr>
      </p:pic>
      <p:pic>
        <p:nvPicPr>
          <p:cNvPr id="135" name="Imagem 134"/>
          <p:cNvPicPr/>
          <p:nvPr/>
        </p:nvPicPr>
        <p:blipFill>
          <a:blip r:embed="rId6"/>
          <a:stretch/>
        </p:blipFill>
        <p:spPr>
          <a:xfrm>
            <a:off x="2541506" y="3504766"/>
            <a:ext cx="1371557" cy="1003192"/>
          </a:xfrm>
          <a:prstGeom prst="rect">
            <a:avLst/>
          </a:prstGeom>
          <a:ln>
            <a:noFill/>
          </a:ln>
        </p:spPr>
      </p:pic>
      <p:pic>
        <p:nvPicPr>
          <p:cNvPr id="136" name="Imagem 135"/>
          <p:cNvPicPr/>
          <p:nvPr/>
        </p:nvPicPr>
        <p:blipFill>
          <a:blip r:embed="rId7"/>
          <a:stretch/>
        </p:blipFill>
        <p:spPr>
          <a:xfrm>
            <a:off x="707133" y="3230186"/>
            <a:ext cx="1536836" cy="2209831"/>
          </a:xfrm>
          <a:prstGeom prst="rect">
            <a:avLst/>
          </a:prstGeom>
          <a:ln>
            <a:noFill/>
          </a:ln>
        </p:spPr>
      </p:pic>
      <p:pic>
        <p:nvPicPr>
          <p:cNvPr id="137" name="Imagem 136"/>
          <p:cNvPicPr/>
          <p:nvPr/>
        </p:nvPicPr>
        <p:blipFill>
          <a:blip r:embed="rId8"/>
          <a:stretch/>
        </p:blipFill>
        <p:spPr>
          <a:xfrm>
            <a:off x="911700" y="2545843"/>
            <a:ext cx="1676548" cy="609261"/>
          </a:xfrm>
          <a:prstGeom prst="rect">
            <a:avLst/>
          </a:prstGeom>
          <a:ln>
            <a:noFill/>
          </a:ln>
        </p:spPr>
      </p:pic>
      <p:pic>
        <p:nvPicPr>
          <p:cNvPr id="138" name="Imagem 137"/>
          <p:cNvPicPr/>
          <p:nvPr/>
        </p:nvPicPr>
        <p:blipFill>
          <a:blip r:embed="rId9"/>
          <a:stretch/>
        </p:blipFill>
        <p:spPr>
          <a:xfrm>
            <a:off x="556133" y="978947"/>
            <a:ext cx="2819813" cy="723768"/>
          </a:xfrm>
          <a:prstGeom prst="rect">
            <a:avLst/>
          </a:prstGeom>
          <a:ln>
            <a:noFill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914" y="1944267"/>
            <a:ext cx="123983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861" y="2575277"/>
            <a:ext cx="1152525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293" y="4103963"/>
            <a:ext cx="1219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582" y="5084169"/>
            <a:ext cx="12906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Imagem 24" descr="Resultado de imagem para livros fiscais contabilidade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932" y="950490"/>
            <a:ext cx="1466850" cy="72763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CustomShape 7"/>
          <p:cNvSpPr/>
          <p:nvPr/>
        </p:nvSpPr>
        <p:spPr>
          <a:xfrm>
            <a:off x="3628350" y="2202132"/>
            <a:ext cx="5298110" cy="668880"/>
          </a:xfrm>
          <a:prstGeom prst="straightConnector1">
            <a:avLst/>
          </a:prstGeom>
          <a:noFill/>
          <a:ln w="19080">
            <a:solidFill>
              <a:srgbClr val="A5A5A5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" name="CustomShape 2"/>
          <p:cNvSpPr/>
          <p:nvPr/>
        </p:nvSpPr>
        <p:spPr>
          <a:xfrm>
            <a:off x="3937301" y="4218189"/>
            <a:ext cx="5188836" cy="264734"/>
          </a:xfrm>
          <a:prstGeom prst="straightConnector1">
            <a:avLst/>
          </a:prstGeom>
          <a:noFill/>
          <a:ln w="19080">
            <a:solidFill>
              <a:srgbClr val="E961BC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" name="CustomShape 2"/>
          <p:cNvSpPr/>
          <p:nvPr/>
        </p:nvSpPr>
        <p:spPr>
          <a:xfrm flipV="1">
            <a:off x="2374885" y="2225815"/>
            <a:ext cx="6166015" cy="2389888"/>
          </a:xfrm>
          <a:prstGeom prst="straightConnector1">
            <a:avLst/>
          </a:prstGeom>
          <a:noFill/>
          <a:ln w="19080">
            <a:solidFill>
              <a:schemeClr val="accent4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" name="CustomShape 2"/>
          <p:cNvSpPr/>
          <p:nvPr/>
        </p:nvSpPr>
        <p:spPr>
          <a:xfrm flipV="1">
            <a:off x="2559575" y="1637436"/>
            <a:ext cx="6239964" cy="1269143"/>
          </a:xfrm>
          <a:prstGeom prst="straightConnector1">
            <a:avLst/>
          </a:prstGeom>
          <a:noFill/>
          <a:ln w="19080">
            <a:solidFill>
              <a:srgbClr val="FF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" name="CustomShape 2"/>
          <p:cNvSpPr/>
          <p:nvPr/>
        </p:nvSpPr>
        <p:spPr>
          <a:xfrm flipV="1">
            <a:off x="2367965" y="1356868"/>
            <a:ext cx="6447689" cy="2784764"/>
          </a:xfrm>
          <a:prstGeom prst="straightConnector1">
            <a:avLst/>
          </a:prstGeom>
          <a:noFill/>
          <a:ln w="19080">
            <a:solidFill>
              <a:srgbClr val="00B05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" name="CustomShape 2"/>
          <p:cNvSpPr/>
          <p:nvPr/>
        </p:nvSpPr>
        <p:spPr>
          <a:xfrm flipV="1">
            <a:off x="2660910" y="3230186"/>
            <a:ext cx="6473635" cy="1709124"/>
          </a:xfrm>
          <a:prstGeom prst="straightConnector1">
            <a:avLst/>
          </a:prstGeom>
          <a:noFill/>
          <a:ln w="19080">
            <a:solidFill>
              <a:srgbClr val="A5A5A5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" name="CustomShape 7"/>
          <p:cNvSpPr/>
          <p:nvPr/>
        </p:nvSpPr>
        <p:spPr>
          <a:xfrm flipV="1">
            <a:off x="4791099" y="1531497"/>
            <a:ext cx="4065507" cy="3756598"/>
          </a:xfrm>
          <a:prstGeom prst="straightConnector1">
            <a:avLst/>
          </a:prstGeom>
          <a:noFill/>
          <a:ln w="19080">
            <a:solidFill>
              <a:srgbClr val="99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" name="CustomShape 7"/>
          <p:cNvSpPr/>
          <p:nvPr/>
        </p:nvSpPr>
        <p:spPr>
          <a:xfrm>
            <a:off x="2690823" y="4306863"/>
            <a:ext cx="6530957" cy="905223"/>
          </a:xfrm>
          <a:prstGeom prst="straightConnector1">
            <a:avLst/>
          </a:prstGeom>
          <a:noFill/>
          <a:ln w="19080">
            <a:solidFill>
              <a:schemeClr val="accent1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" name="CustomShape 7"/>
          <p:cNvSpPr/>
          <p:nvPr/>
        </p:nvSpPr>
        <p:spPr>
          <a:xfrm>
            <a:off x="3417409" y="1473720"/>
            <a:ext cx="5792984" cy="3622310"/>
          </a:xfrm>
          <a:prstGeom prst="straightConnector1">
            <a:avLst/>
          </a:prstGeom>
          <a:noFill/>
          <a:ln w="19080">
            <a:solidFill>
              <a:schemeClr val="accent6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" name="CustomShape 7"/>
          <p:cNvSpPr/>
          <p:nvPr/>
        </p:nvSpPr>
        <p:spPr>
          <a:xfrm>
            <a:off x="3375946" y="1094144"/>
            <a:ext cx="5338396" cy="136187"/>
          </a:xfrm>
          <a:prstGeom prst="straightConnector1">
            <a:avLst/>
          </a:prstGeom>
          <a:noFill/>
          <a:ln w="19080">
            <a:solidFill>
              <a:schemeClr val="accent4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CustomShape 7"/>
          <p:cNvSpPr/>
          <p:nvPr/>
        </p:nvSpPr>
        <p:spPr>
          <a:xfrm flipV="1">
            <a:off x="4787123" y="4386889"/>
            <a:ext cx="4269435" cy="1068586"/>
          </a:xfrm>
          <a:prstGeom prst="straightConnector1">
            <a:avLst/>
          </a:prstGeom>
          <a:noFill/>
          <a:ln w="19080">
            <a:solidFill>
              <a:schemeClr val="accent6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8" name="Imagem 37" descr="Resultado de imagem para folha de pagamento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102" y="4802502"/>
            <a:ext cx="1752600" cy="1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CustomShape 6"/>
          <p:cNvSpPr/>
          <p:nvPr/>
        </p:nvSpPr>
        <p:spPr>
          <a:xfrm flipV="1">
            <a:off x="2587474" y="2258792"/>
            <a:ext cx="6595020" cy="564289"/>
          </a:xfrm>
          <a:prstGeom prst="straightConnector1">
            <a:avLst/>
          </a:prstGeom>
          <a:noFill/>
          <a:ln w="19080">
            <a:solidFill>
              <a:srgbClr val="A5A5A5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" name="CustomShape 3"/>
          <p:cNvSpPr/>
          <p:nvPr/>
        </p:nvSpPr>
        <p:spPr>
          <a:xfrm flipV="1">
            <a:off x="2358298" y="4344041"/>
            <a:ext cx="6680634" cy="1229361"/>
          </a:xfrm>
          <a:prstGeom prst="straightConnector1">
            <a:avLst/>
          </a:prstGeom>
          <a:noFill/>
          <a:ln w="19080">
            <a:solidFill>
              <a:schemeClr val="tx2">
                <a:lumMod val="60000"/>
                <a:lumOff val="40000"/>
              </a:schemeClr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3"/>
          <p:cNvSpPr/>
          <p:nvPr/>
        </p:nvSpPr>
        <p:spPr>
          <a:xfrm flipV="1">
            <a:off x="4750981" y="5251290"/>
            <a:ext cx="4368791" cy="322112"/>
          </a:xfrm>
          <a:prstGeom prst="straightConnector1">
            <a:avLst/>
          </a:prstGeom>
          <a:noFill/>
          <a:ln w="19080">
            <a:solidFill>
              <a:schemeClr val="tx2">
                <a:lumMod val="60000"/>
                <a:lumOff val="40000"/>
              </a:schemeClr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CustomShape 3"/>
          <p:cNvSpPr/>
          <p:nvPr/>
        </p:nvSpPr>
        <p:spPr>
          <a:xfrm flipV="1">
            <a:off x="4762266" y="2195989"/>
            <a:ext cx="4281237" cy="3598183"/>
          </a:xfrm>
          <a:prstGeom prst="straightConnector1">
            <a:avLst/>
          </a:prstGeom>
          <a:noFill/>
          <a:ln w="19080">
            <a:solidFill>
              <a:schemeClr val="tx2">
                <a:lumMod val="60000"/>
                <a:lumOff val="40000"/>
              </a:schemeClr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CustomShape 3"/>
          <p:cNvSpPr/>
          <p:nvPr/>
        </p:nvSpPr>
        <p:spPr>
          <a:xfrm flipV="1">
            <a:off x="4783300" y="3031531"/>
            <a:ext cx="4205264" cy="2300640"/>
          </a:xfrm>
          <a:prstGeom prst="straightConnector1">
            <a:avLst/>
          </a:prstGeom>
          <a:noFill/>
          <a:ln w="19080">
            <a:solidFill>
              <a:schemeClr val="tx2">
                <a:lumMod val="60000"/>
                <a:lumOff val="40000"/>
              </a:schemeClr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CustomShape 3"/>
          <p:cNvSpPr/>
          <p:nvPr/>
        </p:nvSpPr>
        <p:spPr>
          <a:xfrm flipV="1">
            <a:off x="4808315" y="2296371"/>
            <a:ext cx="4304537" cy="3572424"/>
          </a:xfrm>
          <a:prstGeom prst="straightConnector1">
            <a:avLst/>
          </a:prstGeom>
          <a:noFill/>
          <a:ln w="19080">
            <a:solidFill>
              <a:srgbClr val="006C31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3"/>
          <p:cNvSpPr/>
          <p:nvPr/>
        </p:nvSpPr>
        <p:spPr>
          <a:xfrm flipV="1">
            <a:off x="2685147" y="1373985"/>
            <a:ext cx="6202361" cy="4450898"/>
          </a:xfrm>
          <a:prstGeom prst="straightConnector1">
            <a:avLst/>
          </a:prstGeom>
          <a:noFill/>
          <a:ln w="19080">
            <a:solidFill>
              <a:srgbClr val="FF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aixaDeTexto 2"/>
          <p:cNvSpPr txBox="1"/>
          <p:nvPr/>
        </p:nvSpPr>
        <p:spPr>
          <a:xfrm>
            <a:off x="6666477" y="143219"/>
            <a:ext cx="5044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pt-BR" altLang="pt-BR" sz="4400" b="1" dirty="0">
                <a:solidFill>
                  <a:srgbClr val="3E5D0B"/>
                </a:solidFill>
              </a:rPr>
              <a:t>Realidade Atual</a:t>
            </a:r>
          </a:p>
        </p:txBody>
      </p:sp>
      <p:sp>
        <p:nvSpPr>
          <p:cNvPr id="47" name="CustomShape 2"/>
          <p:cNvSpPr/>
          <p:nvPr/>
        </p:nvSpPr>
        <p:spPr>
          <a:xfrm flipV="1">
            <a:off x="3967013" y="1247449"/>
            <a:ext cx="4933134" cy="2613030"/>
          </a:xfrm>
          <a:prstGeom prst="straightConnector1">
            <a:avLst/>
          </a:prstGeom>
          <a:noFill/>
          <a:ln w="19080">
            <a:solidFill>
              <a:srgbClr val="E961BC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3530902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904" y="1134150"/>
            <a:ext cx="8588683" cy="558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4646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ta para a direita 2"/>
          <p:cNvSpPr/>
          <p:nvPr/>
        </p:nvSpPr>
        <p:spPr>
          <a:xfrm>
            <a:off x="2361402" y="5994080"/>
            <a:ext cx="1139252" cy="5096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  <p:sp>
        <p:nvSpPr>
          <p:cNvPr id="5" name="Seta para a direita 4"/>
          <p:cNvSpPr/>
          <p:nvPr/>
        </p:nvSpPr>
        <p:spPr>
          <a:xfrm>
            <a:off x="1028492" y="4580505"/>
            <a:ext cx="1070350" cy="682754"/>
          </a:xfrm>
          <a:prstGeom prst="rightArrow">
            <a:avLst>
              <a:gd name="adj1" fmla="val 30608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024361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913"/>
            <a:ext cx="12190413" cy="6853761"/>
          </a:xfrm>
          <a:prstGeom prst="rect">
            <a:avLst/>
          </a:prstGeom>
        </p:spPr>
      </p:pic>
      <p:sp>
        <p:nvSpPr>
          <p:cNvPr id="3" name="Seta para a direita 2"/>
          <p:cNvSpPr/>
          <p:nvPr/>
        </p:nvSpPr>
        <p:spPr>
          <a:xfrm rot="18942577">
            <a:off x="3272638" y="3853391"/>
            <a:ext cx="1070350" cy="682754"/>
          </a:xfrm>
          <a:prstGeom prst="rightArrow">
            <a:avLst>
              <a:gd name="adj1" fmla="val 30608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eta para a direita 3"/>
          <p:cNvSpPr/>
          <p:nvPr/>
        </p:nvSpPr>
        <p:spPr>
          <a:xfrm rot="9907600">
            <a:off x="10282098" y="3235319"/>
            <a:ext cx="1070350" cy="682754"/>
          </a:xfrm>
          <a:prstGeom prst="rightArrow">
            <a:avLst>
              <a:gd name="adj1" fmla="val 30608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 rot="16200000">
            <a:off x="7151056" y="4556279"/>
            <a:ext cx="1074647" cy="891441"/>
          </a:xfrm>
          <a:prstGeom prst="rightArrow">
            <a:avLst>
              <a:gd name="adj1" fmla="val 30608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368616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0" y="974361"/>
            <a:ext cx="12067082" cy="455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168275" indent="-168275"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8275" algn="l"/>
                <a:tab pos="615950" algn="l"/>
                <a:tab pos="1065213" algn="l"/>
                <a:tab pos="1514475" algn="l"/>
                <a:tab pos="1963738" algn="l"/>
                <a:tab pos="2413000" algn="l"/>
                <a:tab pos="2862263" algn="l"/>
                <a:tab pos="3311525" algn="l"/>
                <a:tab pos="3760788" algn="l"/>
                <a:tab pos="4210050" algn="l"/>
                <a:tab pos="4659313" algn="l"/>
                <a:tab pos="5108575" algn="l"/>
                <a:tab pos="5557838" algn="l"/>
                <a:tab pos="6007100" algn="l"/>
                <a:tab pos="6456363" algn="l"/>
                <a:tab pos="6905625" algn="l"/>
                <a:tab pos="7354888" algn="l"/>
                <a:tab pos="7804150" algn="l"/>
                <a:tab pos="8253413" algn="l"/>
                <a:tab pos="8702675" algn="l"/>
                <a:tab pos="9151938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0000"/>
              </a:lnSpc>
              <a:spcBef>
                <a:spcPts val="1200"/>
              </a:spcBef>
              <a:buClr>
                <a:srgbClr val="548235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pt-BR" altLang="pt-BR" sz="2501" dirty="0">
                <a:solidFill>
                  <a:srgbClr val="595959"/>
                </a:solidFill>
              </a:rPr>
              <a:t>A validação dos dados do Trabalhador dar-se-á pela informação dos seguintes dados:</a:t>
            </a:r>
          </a:p>
          <a:p>
            <a:pPr marL="171484" algn="ctr">
              <a:lnSpc>
                <a:spcPct val="80000"/>
              </a:lnSpc>
              <a:spcBef>
                <a:spcPts val="1200"/>
              </a:spcBef>
              <a:buSzPct val="100000"/>
              <a:defRPr/>
            </a:pPr>
            <a:r>
              <a:rPr lang="pt-BR" altLang="pt-BR" sz="2501" b="1" dirty="0">
                <a:solidFill>
                  <a:srgbClr val="595959"/>
                </a:solidFill>
              </a:rPr>
              <a:t>Nome/ Data de Nascimento/ CPF / NIS</a:t>
            </a:r>
          </a:p>
          <a:p>
            <a:pPr marL="169897">
              <a:lnSpc>
                <a:spcPct val="80000"/>
              </a:lnSpc>
              <a:spcBef>
                <a:spcPts val="1200"/>
              </a:spcBef>
              <a:buSzPct val="100000"/>
              <a:defRPr/>
            </a:pPr>
            <a:endParaRPr lang="pt-BR" altLang="pt-BR" sz="2501" dirty="0">
              <a:solidFill>
                <a:srgbClr val="595959"/>
              </a:solidFill>
            </a:endParaRPr>
          </a:p>
          <a:p>
            <a:pPr marL="169897">
              <a:lnSpc>
                <a:spcPct val="80000"/>
              </a:lnSpc>
              <a:spcBef>
                <a:spcPts val="1200"/>
              </a:spcBef>
              <a:buSzPct val="100000"/>
              <a:defRPr/>
            </a:pPr>
            <a:endParaRPr lang="pt-BR" altLang="pt-BR" sz="2501" dirty="0">
              <a:solidFill>
                <a:srgbClr val="595959"/>
              </a:solidFill>
            </a:endParaRPr>
          </a:p>
          <a:p>
            <a:pPr marL="169897">
              <a:lnSpc>
                <a:spcPct val="80000"/>
              </a:lnSpc>
              <a:spcBef>
                <a:spcPts val="1200"/>
              </a:spcBef>
              <a:buSzPct val="100000"/>
              <a:defRPr/>
            </a:pPr>
            <a:endParaRPr lang="pt-BR" altLang="pt-BR" sz="2501" dirty="0">
              <a:solidFill>
                <a:srgbClr val="595959"/>
              </a:solidFill>
            </a:endParaRPr>
          </a:p>
          <a:p>
            <a:pPr marL="169897">
              <a:lnSpc>
                <a:spcPct val="80000"/>
              </a:lnSpc>
              <a:spcBef>
                <a:spcPts val="1200"/>
              </a:spcBef>
              <a:buSzPct val="100000"/>
              <a:defRPr/>
            </a:pPr>
            <a:endParaRPr lang="pt-BR" altLang="pt-BR" sz="2501" dirty="0">
              <a:solidFill>
                <a:srgbClr val="595959"/>
              </a:solidFill>
            </a:endParaRPr>
          </a:p>
          <a:p>
            <a:pPr>
              <a:lnSpc>
                <a:spcPct val="80000"/>
              </a:lnSpc>
              <a:spcBef>
                <a:spcPts val="1200"/>
              </a:spcBef>
              <a:buClr>
                <a:srgbClr val="548235"/>
              </a:buClr>
              <a:buSzPct val="100000"/>
              <a:buFont typeface="Wingdings" panose="05000000000000000000" pitchFamily="2" charset="2"/>
              <a:buChar char=""/>
              <a:defRPr/>
            </a:pPr>
            <a:r>
              <a:rPr lang="pt-BR" altLang="pt-BR" sz="2501" dirty="0">
                <a:solidFill>
                  <a:srgbClr val="595959"/>
                </a:solidFill>
              </a:rPr>
              <a:t>A chave do Trabalhador no </a:t>
            </a:r>
            <a:r>
              <a:rPr lang="pt-BR" altLang="pt-BR" sz="2501" dirty="0" err="1">
                <a:solidFill>
                  <a:srgbClr val="595959"/>
                </a:solidFill>
              </a:rPr>
              <a:t>eSocial</a:t>
            </a:r>
            <a:r>
              <a:rPr lang="pt-BR" altLang="pt-BR" sz="2501" dirty="0">
                <a:solidFill>
                  <a:srgbClr val="595959"/>
                </a:solidFill>
              </a:rPr>
              <a:t> é o CPF associado ao NIS.</a:t>
            </a:r>
          </a:p>
        </p:txBody>
      </p:sp>
      <p:pic>
        <p:nvPicPr>
          <p:cNvPr id="1146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843" y="2558967"/>
            <a:ext cx="7355002" cy="1387796"/>
          </a:xfrm>
          <a:prstGeom prst="rect">
            <a:avLst/>
          </a:prstGeom>
          <a:noFill/>
          <a:ln>
            <a:noFill/>
          </a:ln>
          <a:effectLst>
            <a:outerShdw dist="139498" dir="2700000" algn="ctr" rotWithShape="0">
              <a:srgbClr val="333333">
                <a:alpha val="6501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469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549" y="5276582"/>
            <a:ext cx="8377589" cy="93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4610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1"/>
          <p:cNvSpPr txBox="1">
            <a:spLocks noChangeArrowheads="1"/>
          </p:cNvSpPr>
          <p:nvPr/>
        </p:nvSpPr>
        <p:spPr bwMode="auto">
          <a:xfrm>
            <a:off x="1" y="1006577"/>
            <a:ext cx="12190412" cy="43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pt-BR" altLang="pt-BR" sz="3000" b="1" dirty="0">
                <a:solidFill>
                  <a:srgbClr val="385723"/>
                </a:solidFill>
                <a:latin typeface="Calibri Light" panose="020F0302020204030204" pitchFamily="34" charset="0"/>
              </a:rPr>
              <a:t>Regra de Identificação do Administrador do NIS e direcionamento do cidadão</a:t>
            </a:r>
          </a:p>
        </p:txBody>
      </p:sp>
      <p:pic>
        <p:nvPicPr>
          <p:cNvPr id="1167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39056"/>
            <a:ext cx="11902189" cy="530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6755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913"/>
            <a:ext cx="12190413" cy="685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9703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04734" y="1168637"/>
            <a:ext cx="1139252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u="sng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Trabalhadores </a:t>
            </a:r>
            <a:r>
              <a:rPr lang="pt-BR" sz="2800" b="1" u="sng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que </a:t>
            </a:r>
            <a:r>
              <a:rPr lang="pt-BR" sz="2800" b="1" u="sng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não necessitam </a:t>
            </a:r>
            <a:r>
              <a:rPr lang="pt-BR" sz="2800" b="1" u="sng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realizar a Qualificação Cadastral</a:t>
            </a:r>
          </a:p>
          <a:p>
            <a:endParaRPr lang="pt-BR" sz="2800" b="1" dirty="0">
              <a:solidFill>
                <a:srgbClr val="000080"/>
              </a:solidFill>
              <a:latin typeface="Palatino Linotype" pitchFamily="18" charset="0"/>
              <a:ea typeface="Verdana" pitchFamily="34" charset="0"/>
              <a:cs typeface="Verdana" pitchFamily="34" charset="0"/>
            </a:endParaRPr>
          </a:p>
          <a:p>
            <a:endParaRPr lang="pt-BR" sz="2800" b="1" dirty="0">
              <a:solidFill>
                <a:srgbClr val="000080"/>
              </a:solidFill>
              <a:latin typeface="Palatino Linotype" pitchFamily="18" charset="0"/>
              <a:ea typeface="Verdana" pitchFamily="34" charset="0"/>
              <a:cs typeface="Verdana" pitchFamily="34" charset="0"/>
            </a:endParaRPr>
          </a:p>
          <a:p>
            <a:r>
              <a:rPr lang="pt-BR" sz="2800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- </a:t>
            </a:r>
            <a:r>
              <a:rPr lang="pt-BR" sz="2800" b="1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Estagiários</a:t>
            </a:r>
            <a:r>
              <a:rPr lang="pt-BR" sz="2800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, </a:t>
            </a:r>
            <a:r>
              <a:rPr lang="pt-BR" sz="2800" b="1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Bolsistas</a:t>
            </a:r>
            <a:r>
              <a:rPr lang="pt-BR" sz="2800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, </a:t>
            </a:r>
            <a:r>
              <a:rPr lang="pt-BR" sz="2800" b="1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Beneficiários </a:t>
            </a:r>
            <a:r>
              <a:rPr lang="pt-BR" sz="2800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de regimes previdenciários próprios, </a:t>
            </a:r>
            <a:r>
              <a:rPr lang="pt-BR" sz="2800" b="1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Servidores </a:t>
            </a:r>
            <a:r>
              <a:rPr lang="pt-BR" sz="2800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P</a:t>
            </a:r>
            <a:r>
              <a:rPr lang="pt-BR" sz="2800" b="1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úblicos </a:t>
            </a:r>
            <a:r>
              <a:rPr lang="pt-BR" sz="2800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inativos</a:t>
            </a:r>
            <a:r>
              <a:rPr lang="pt-BR" sz="2800" b="1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. (só exemplos)</a:t>
            </a:r>
            <a:endParaRPr lang="pt-BR" sz="2800" b="1" dirty="0">
              <a:solidFill>
                <a:srgbClr val="000080"/>
              </a:solidFill>
              <a:latin typeface="Palatino Linotype" pitchFamily="18" charset="0"/>
              <a:ea typeface="Verdana" pitchFamily="34" charset="0"/>
              <a:cs typeface="Verdana" pitchFamily="34" charset="0"/>
            </a:endParaRPr>
          </a:p>
          <a:p>
            <a:endParaRPr lang="pt-BR" sz="2800" dirty="0"/>
          </a:p>
          <a:p>
            <a:r>
              <a:rPr lang="pt-BR" sz="2800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Nesses casos o </a:t>
            </a:r>
            <a:r>
              <a:rPr lang="pt-BR" sz="2800" b="1" dirty="0" err="1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eSocial</a:t>
            </a:r>
            <a:r>
              <a:rPr lang="pt-BR" sz="2800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 faz apenas a validação na base do CPF.</a:t>
            </a:r>
          </a:p>
          <a:p>
            <a:endParaRPr lang="pt-BR" sz="2800" b="1" dirty="0">
              <a:solidFill>
                <a:srgbClr val="000080"/>
              </a:solidFill>
              <a:latin typeface="Palatino Linotype" pitchFamily="18" charset="0"/>
              <a:ea typeface="Verdana" pitchFamily="34" charset="0"/>
              <a:cs typeface="Verdana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254909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71244" y="2923814"/>
            <a:ext cx="10638733" cy="73278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 algn="ctr">
              <a:spcBef>
                <a:spcPts val="309"/>
              </a:spcBef>
              <a:spcAft>
                <a:spcPts val="1432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3800" b="1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Qualificação Cadastral NIS na CAIXA</a:t>
            </a:r>
            <a:endParaRPr lang="pt-BR" sz="3800" b="1" dirty="0">
              <a:solidFill>
                <a:srgbClr val="000080"/>
              </a:solidFill>
              <a:latin typeface="Palatino Linotype" pitchFamily="18" charset="0"/>
              <a:ea typeface="Verdana" pitchFamily="34" charset="0"/>
              <a:cs typeface="Verdana" pitchFamily="34" charset="0"/>
            </a:endParaRPr>
          </a:p>
          <a:p>
            <a:pPr algn="ctr">
              <a:spcBef>
                <a:spcPts val="309"/>
              </a:spcBef>
              <a:spcAft>
                <a:spcPts val="1432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3800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9319117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913"/>
            <a:ext cx="12190413" cy="685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0905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913"/>
            <a:ext cx="12190413" cy="6853761"/>
          </a:xfrm>
          <a:prstGeom prst="rect">
            <a:avLst/>
          </a:prstGeom>
        </p:spPr>
      </p:pic>
      <p:sp>
        <p:nvSpPr>
          <p:cNvPr id="4" name="Seta para a direita 3"/>
          <p:cNvSpPr/>
          <p:nvPr/>
        </p:nvSpPr>
        <p:spPr>
          <a:xfrm>
            <a:off x="438912" y="2212848"/>
            <a:ext cx="932688" cy="49377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791952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2"/>
          <p:cNvSpPr/>
          <p:nvPr/>
        </p:nvSpPr>
        <p:spPr>
          <a:xfrm>
            <a:off x="2719424" y="4743561"/>
            <a:ext cx="5973064" cy="662732"/>
          </a:xfrm>
          <a:prstGeom prst="straightConnector1">
            <a:avLst/>
          </a:prstGeom>
          <a:noFill/>
          <a:ln w="19080">
            <a:solidFill>
              <a:srgbClr val="A5A5A5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CustomShape 3"/>
          <p:cNvSpPr/>
          <p:nvPr/>
        </p:nvSpPr>
        <p:spPr>
          <a:xfrm>
            <a:off x="3531052" y="2543989"/>
            <a:ext cx="4712372" cy="2595241"/>
          </a:xfrm>
          <a:prstGeom prst="straightConnector1">
            <a:avLst/>
          </a:prstGeom>
          <a:noFill/>
          <a:ln w="19080">
            <a:solidFill>
              <a:srgbClr val="A5A5A5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CustomShape 4"/>
          <p:cNvSpPr/>
          <p:nvPr/>
        </p:nvSpPr>
        <p:spPr>
          <a:xfrm>
            <a:off x="3652240" y="1723139"/>
            <a:ext cx="4621549" cy="3377442"/>
          </a:xfrm>
          <a:prstGeom prst="straightConnector1">
            <a:avLst/>
          </a:prstGeom>
          <a:noFill/>
          <a:ln w="19080">
            <a:solidFill>
              <a:srgbClr val="A5A5A5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6"/>
          <p:cNvSpPr/>
          <p:nvPr/>
        </p:nvSpPr>
        <p:spPr>
          <a:xfrm>
            <a:off x="2964281" y="2989784"/>
            <a:ext cx="5248777" cy="2252154"/>
          </a:xfrm>
          <a:prstGeom prst="straightConnector1">
            <a:avLst/>
          </a:prstGeom>
          <a:noFill/>
          <a:ln w="19080">
            <a:solidFill>
              <a:srgbClr val="A5A5A5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ustomShape 7"/>
          <p:cNvSpPr/>
          <p:nvPr/>
        </p:nvSpPr>
        <p:spPr>
          <a:xfrm flipV="1">
            <a:off x="4923495" y="5371052"/>
            <a:ext cx="3275919" cy="68255"/>
          </a:xfrm>
          <a:prstGeom prst="straightConnector1">
            <a:avLst/>
          </a:prstGeom>
          <a:noFill/>
          <a:ln w="19080">
            <a:solidFill>
              <a:srgbClr val="A5A5A5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CustomShape 8"/>
          <p:cNvSpPr/>
          <p:nvPr/>
        </p:nvSpPr>
        <p:spPr>
          <a:xfrm>
            <a:off x="6021723" y="1757362"/>
            <a:ext cx="2279961" cy="3296065"/>
          </a:xfrm>
          <a:prstGeom prst="straightConnector1">
            <a:avLst/>
          </a:prstGeom>
          <a:noFill/>
          <a:ln w="19080">
            <a:solidFill>
              <a:srgbClr val="A5A5A5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CustomShape 9"/>
          <p:cNvSpPr/>
          <p:nvPr/>
        </p:nvSpPr>
        <p:spPr>
          <a:xfrm>
            <a:off x="4298422" y="4234561"/>
            <a:ext cx="3914636" cy="1093317"/>
          </a:xfrm>
          <a:prstGeom prst="straightConnector1">
            <a:avLst/>
          </a:prstGeom>
          <a:noFill/>
          <a:ln w="19080">
            <a:solidFill>
              <a:srgbClr val="A5A5A5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0" name="Picture 17"/>
          <p:cNvPicPr/>
          <p:nvPr/>
        </p:nvPicPr>
        <p:blipFill>
          <a:blip r:embed="rId3"/>
          <a:stretch/>
        </p:blipFill>
        <p:spPr>
          <a:xfrm>
            <a:off x="8229780" y="5100581"/>
            <a:ext cx="1852269" cy="500876"/>
          </a:xfrm>
          <a:prstGeom prst="rect">
            <a:avLst/>
          </a:prstGeom>
          <a:ln>
            <a:noFill/>
          </a:ln>
        </p:spPr>
      </p:pic>
      <p:pic>
        <p:nvPicPr>
          <p:cNvPr id="131" name="Imagem 130"/>
          <p:cNvPicPr/>
          <p:nvPr/>
        </p:nvPicPr>
        <p:blipFill>
          <a:blip r:embed="rId4"/>
          <a:stretch/>
        </p:blipFill>
        <p:spPr>
          <a:xfrm>
            <a:off x="1140099" y="1842531"/>
            <a:ext cx="2438484" cy="723768"/>
          </a:xfrm>
          <a:prstGeom prst="rect">
            <a:avLst/>
          </a:prstGeom>
          <a:ln>
            <a:noFill/>
          </a:ln>
        </p:spPr>
      </p:pic>
      <p:pic>
        <p:nvPicPr>
          <p:cNvPr id="132" name="Imagem 131"/>
          <p:cNvPicPr/>
          <p:nvPr/>
        </p:nvPicPr>
        <p:blipFill>
          <a:blip r:embed="rId5"/>
          <a:stretch/>
        </p:blipFill>
        <p:spPr>
          <a:xfrm>
            <a:off x="3834242" y="950490"/>
            <a:ext cx="2946562" cy="1130302"/>
          </a:xfrm>
          <a:prstGeom prst="rect">
            <a:avLst/>
          </a:prstGeom>
          <a:ln>
            <a:noFill/>
          </a:ln>
        </p:spPr>
      </p:pic>
      <p:pic>
        <p:nvPicPr>
          <p:cNvPr id="133" name="Imagem 132"/>
          <p:cNvPicPr/>
          <p:nvPr/>
        </p:nvPicPr>
        <p:blipFill>
          <a:blip r:embed="rId6"/>
          <a:stretch/>
        </p:blipFill>
        <p:spPr>
          <a:xfrm>
            <a:off x="3732518" y="2296371"/>
            <a:ext cx="2933959" cy="1117339"/>
          </a:xfrm>
          <a:prstGeom prst="rect">
            <a:avLst/>
          </a:prstGeom>
          <a:ln>
            <a:noFill/>
          </a:ln>
        </p:spPr>
      </p:pic>
      <p:pic>
        <p:nvPicPr>
          <p:cNvPr id="134" name="Imagem 133"/>
          <p:cNvPicPr/>
          <p:nvPr/>
        </p:nvPicPr>
        <p:blipFill>
          <a:blip r:embed="rId7"/>
          <a:stretch/>
        </p:blipFill>
        <p:spPr>
          <a:xfrm>
            <a:off x="1584989" y="5759004"/>
            <a:ext cx="1943370" cy="787142"/>
          </a:xfrm>
          <a:prstGeom prst="rect">
            <a:avLst/>
          </a:prstGeom>
          <a:ln>
            <a:noFill/>
          </a:ln>
        </p:spPr>
      </p:pic>
      <p:pic>
        <p:nvPicPr>
          <p:cNvPr id="135" name="Imagem 134"/>
          <p:cNvPicPr/>
          <p:nvPr/>
        </p:nvPicPr>
        <p:blipFill>
          <a:blip r:embed="rId8"/>
          <a:stretch/>
        </p:blipFill>
        <p:spPr>
          <a:xfrm>
            <a:off x="2893419" y="3338947"/>
            <a:ext cx="1371557" cy="1003192"/>
          </a:xfrm>
          <a:prstGeom prst="rect">
            <a:avLst/>
          </a:prstGeom>
          <a:ln>
            <a:noFill/>
          </a:ln>
        </p:spPr>
      </p:pic>
      <p:pic>
        <p:nvPicPr>
          <p:cNvPr id="136" name="Imagem 135"/>
          <p:cNvPicPr/>
          <p:nvPr/>
        </p:nvPicPr>
        <p:blipFill>
          <a:blip r:embed="rId9"/>
          <a:stretch/>
        </p:blipFill>
        <p:spPr>
          <a:xfrm>
            <a:off x="1149143" y="3355262"/>
            <a:ext cx="1536836" cy="2209831"/>
          </a:xfrm>
          <a:prstGeom prst="rect">
            <a:avLst/>
          </a:prstGeom>
          <a:ln>
            <a:noFill/>
          </a:ln>
        </p:spPr>
      </p:pic>
      <p:pic>
        <p:nvPicPr>
          <p:cNvPr id="137" name="Imagem 136"/>
          <p:cNvPicPr/>
          <p:nvPr/>
        </p:nvPicPr>
        <p:blipFill>
          <a:blip r:embed="rId10"/>
          <a:stretch/>
        </p:blipFill>
        <p:spPr>
          <a:xfrm>
            <a:off x="1184938" y="2684799"/>
            <a:ext cx="1676548" cy="609261"/>
          </a:xfrm>
          <a:prstGeom prst="rect">
            <a:avLst/>
          </a:prstGeom>
          <a:ln>
            <a:noFill/>
          </a:ln>
        </p:spPr>
      </p:pic>
      <p:pic>
        <p:nvPicPr>
          <p:cNvPr id="138" name="Imagem 137"/>
          <p:cNvPicPr/>
          <p:nvPr/>
        </p:nvPicPr>
        <p:blipFill>
          <a:blip r:embed="rId11"/>
          <a:stretch/>
        </p:blipFill>
        <p:spPr>
          <a:xfrm>
            <a:off x="861934" y="1021557"/>
            <a:ext cx="2819813" cy="723768"/>
          </a:xfrm>
          <a:prstGeom prst="rect">
            <a:avLst/>
          </a:prstGeom>
          <a:ln>
            <a:noFill/>
          </a:ln>
        </p:spPr>
      </p:pic>
      <p:pic>
        <p:nvPicPr>
          <p:cNvPr id="21" name="Imagem 20" descr="Sped EFD-Reinf 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339769" y="5672273"/>
            <a:ext cx="1742280" cy="761336"/>
          </a:xfrm>
          <a:prstGeom prst="rect">
            <a:avLst/>
          </a:prstGeom>
        </p:spPr>
      </p:pic>
      <p:pic>
        <p:nvPicPr>
          <p:cNvPr id="22" name="Imagem 21" descr="Resultado de imagem para livros fiscais contabilidade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481" y="1082681"/>
            <a:ext cx="1466850" cy="727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122" y="1906590"/>
            <a:ext cx="123983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710" y="2374399"/>
            <a:ext cx="1152525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149" y="3373517"/>
            <a:ext cx="1219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242" y="4259346"/>
            <a:ext cx="12906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" name="CustomShape 8"/>
          <p:cNvSpPr/>
          <p:nvPr/>
        </p:nvSpPr>
        <p:spPr>
          <a:xfrm>
            <a:off x="8980428" y="1906590"/>
            <a:ext cx="308466" cy="3154380"/>
          </a:xfrm>
          <a:prstGeom prst="straightConnector1">
            <a:avLst/>
          </a:prstGeom>
          <a:noFill/>
          <a:ln w="19080">
            <a:solidFill>
              <a:srgbClr val="A5A5A5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" name="CustomShape 8"/>
          <p:cNvSpPr/>
          <p:nvPr/>
        </p:nvSpPr>
        <p:spPr>
          <a:xfrm flipH="1">
            <a:off x="9312438" y="2203669"/>
            <a:ext cx="231684" cy="2767479"/>
          </a:xfrm>
          <a:prstGeom prst="straightConnector1">
            <a:avLst/>
          </a:prstGeom>
          <a:noFill/>
          <a:ln w="19080">
            <a:solidFill>
              <a:srgbClr val="A5A5A5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" name="CustomShape 8"/>
          <p:cNvSpPr/>
          <p:nvPr/>
        </p:nvSpPr>
        <p:spPr>
          <a:xfrm flipH="1">
            <a:off x="9317771" y="2875402"/>
            <a:ext cx="705409" cy="2090534"/>
          </a:xfrm>
          <a:prstGeom prst="straightConnector1">
            <a:avLst/>
          </a:prstGeom>
          <a:noFill/>
          <a:ln w="19080">
            <a:solidFill>
              <a:srgbClr val="A5A5A5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" name="CustomShape 8"/>
          <p:cNvSpPr/>
          <p:nvPr/>
        </p:nvSpPr>
        <p:spPr>
          <a:xfrm flipH="1">
            <a:off x="9265944" y="3565546"/>
            <a:ext cx="844712" cy="1511006"/>
          </a:xfrm>
          <a:prstGeom prst="straightConnector1">
            <a:avLst/>
          </a:prstGeom>
          <a:noFill/>
          <a:ln w="19080">
            <a:solidFill>
              <a:srgbClr val="A5A5A5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" name="CustomShape 8"/>
          <p:cNvSpPr/>
          <p:nvPr/>
        </p:nvSpPr>
        <p:spPr>
          <a:xfrm flipH="1">
            <a:off x="9252276" y="4437664"/>
            <a:ext cx="957626" cy="598262"/>
          </a:xfrm>
          <a:prstGeom prst="straightConnector1">
            <a:avLst/>
          </a:prstGeom>
          <a:noFill/>
          <a:ln w="19080">
            <a:solidFill>
              <a:srgbClr val="A5A5A5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" name="CustomShape 7"/>
          <p:cNvSpPr/>
          <p:nvPr/>
        </p:nvSpPr>
        <p:spPr>
          <a:xfrm>
            <a:off x="6591310" y="3260256"/>
            <a:ext cx="1692610" cy="1814038"/>
          </a:xfrm>
          <a:prstGeom prst="straightConnector1">
            <a:avLst/>
          </a:prstGeom>
          <a:noFill/>
          <a:ln w="19080">
            <a:solidFill>
              <a:srgbClr val="A5A5A5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4" name="Imagem 33" descr="Resultado de imagem para folha de pagamento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051" y="4482654"/>
            <a:ext cx="1752600" cy="1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CustomShape 7"/>
          <p:cNvSpPr/>
          <p:nvPr/>
        </p:nvSpPr>
        <p:spPr>
          <a:xfrm flipV="1">
            <a:off x="3567779" y="5406139"/>
            <a:ext cx="4676022" cy="682966"/>
          </a:xfrm>
          <a:prstGeom prst="straightConnector1">
            <a:avLst/>
          </a:prstGeom>
          <a:noFill/>
          <a:ln w="19080">
            <a:solidFill>
              <a:srgbClr val="A5A5A5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aixaDeTexto 1"/>
          <p:cNvSpPr txBox="1"/>
          <p:nvPr/>
        </p:nvSpPr>
        <p:spPr>
          <a:xfrm>
            <a:off x="6411817" y="95533"/>
            <a:ext cx="577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pt-BR" altLang="pt-BR" sz="3400" b="1" dirty="0">
                <a:solidFill>
                  <a:srgbClr val="3E5D0B"/>
                </a:solidFill>
              </a:rPr>
              <a:t>Nova realidade, o que se busca</a:t>
            </a:r>
            <a:r>
              <a:rPr lang="pt-BR" altLang="pt-BR" sz="3600" b="1" dirty="0">
                <a:solidFill>
                  <a:srgbClr val="3E5D0B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85334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913"/>
            <a:ext cx="12190413" cy="6853761"/>
          </a:xfrm>
          <a:prstGeom prst="rect">
            <a:avLst/>
          </a:prstGeom>
        </p:spPr>
      </p:pic>
      <p:sp>
        <p:nvSpPr>
          <p:cNvPr id="3" name="Seta para a direita 2"/>
          <p:cNvSpPr/>
          <p:nvPr/>
        </p:nvSpPr>
        <p:spPr>
          <a:xfrm>
            <a:off x="713232" y="2523744"/>
            <a:ext cx="694944" cy="51206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559046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913"/>
            <a:ext cx="12190413" cy="685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2417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592762" y="2393700"/>
            <a:ext cx="10638733" cy="156370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 algn="ctr">
              <a:spcBef>
                <a:spcPts val="309"/>
              </a:spcBef>
              <a:spcAft>
                <a:spcPts val="1432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3800" b="1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Empregados </a:t>
            </a:r>
            <a:r>
              <a:rPr lang="pt-BR" sz="3800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afastamentos no início, obrigação de </a:t>
            </a:r>
            <a:r>
              <a:rPr lang="pt-BR" sz="3800" b="1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registrar</a:t>
            </a:r>
            <a:r>
              <a:rPr lang="pt-BR" sz="3800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729107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6775" y="1234843"/>
            <a:ext cx="11092463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Todos trabalhadores </a:t>
            </a:r>
            <a:r>
              <a:rPr lang="pt-BR" sz="2800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a</a:t>
            </a:r>
            <a:r>
              <a:rPr lang="pt-BR" sz="2800" b="1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fastados </a:t>
            </a:r>
            <a:r>
              <a:rPr lang="pt-BR" sz="2800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devem ser informados </a:t>
            </a:r>
            <a:r>
              <a:rPr lang="pt-BR" sz="2800" b="1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logo </a:t>
            </a:r>
            <a:r>
              <a:rPr lang="pt-BR" sz="2800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no inicio do </a:t>
            </a:r>
            <a:r>
              <a:rPr lang="pt-BR" sz="2800" b="1" dirty="0" err="1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eSocial</a:t>
            </a:r>
            <a:r>
              <a:rPr lang="pt-BR" sz="2800" b="1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 (cadastramento inicial) utilizando os motivos de afastamento da Tabela 18 – Motivos de Afastamento.</a:t>
            </a:r>
          </a:p>
          <a:p>
            <a:endParaRPr lang="pt-BR" sz="2800" b="1" dirty="0">
              <a:solidFill>
                <a:srgbClr val="000080"/>
              </a:solidFill>
              <a:latin typeface="Palatino Linotype" pitchFamily="18" charset="0"/>
              <a:ea typeface="Verdana" pitchFamily="34" charset="0"/>
              <a:cs typeface="Verdana" pitchFamily="34" charset="0"/>
            </a:endParaRPr>
          </a:p>
          <a:p>
            <a:r>
              <a:rPr lang="pt-BR" sz="2800" b="1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Para </a:t>
            </a:r>
            <a:r>
              <a:rPr lang="pt-BR" sz="2800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o trabalhador afastado pelo motivo de acidente ou doença relacionada ou não ao trabalho, inclusive aposentadoria por invalidez, a qualificação cadastral não é obrigatória. </a:t>
            </a:r>
          </a:p>
          <a:p>
            <a:endParaRPr lang="pt-BR" sz="2800" b="1" dirty="0">
              <a:solidFill>
                <a:srgbClr val="000080"/>
              </a:solidFill>
              <a:latin typeface="Palatino Linotype" pitchFamily="18" charset="0"/>
              <a:ea typeface="Verdana" pitchFamily="34" charset="0"/>
              <a:cs typeface="Verdana" pitchFamily="34" charset="0"/>
            </a:endParaRPr>
          </a:p>
          <a:p>
            <a:r>
              <a:rPr lang="pt-BR" sz="2800" b="1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Mas, quando </a:t>
            </a:r>
            <a:r>
              <a:rPr lang="pt-BR" sz="2800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houver o retorno ao trabalho o empregador deverá realizar a qualificação cadastral deste trabalhador.</a:t>
            </a:r>
          </a:p>
          <a:p>
            <a:r>
              <a:rPr lang="pt-BR" b="1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820990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592762" y="2393700"/>
            <a:ext cx="10638733" cy="156370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 algn="ctr">
              <a:spcBef>
                <a:spcPts val="309"/>
              </a:spcBef>
              <a:spcAft>
                <a:spcPts val="1432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  <a:tab pos="9763855" algn="l"/>
                <a:tab pos="10207668" algn="l"/>
              </a:tabLst>
            </a:pPr>
            <a:r>
              <a:rPr lang="pt-BR" sz="3800" b="1" dirty="0" err="1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eSocial</a:t>
            </a:r>
            <a:r>
              <a:rPr lang="pt-BR" sz="3800" b="1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 Empresas, onde buscar informações e fazer consultas</a:t>
            </a:r>
            <a:r>
              <a:rPr lang="pt-BR" sz="3800" b="1" dirty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6172985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913"/>
            <a:ext cx="12190413" cy="6853761"/>
          </a:xfrm>
          <a:prstGeom prst="rect">
            <a:avLst/>
          </a:prstGeom>
        </p:spPr>
      </p:pic>
      <p:sp>
        <p:nvSpPr>
          <p:cNvPr id="3" name="Seta para a direita 2"/>
          <p:cNvSpPr/>
          <p:nvPr/>
        </p:nvSpPr>
        <p:spPr>
          <a:xfrm>
            <a:off x="569626" y="3342807"/>
            <a:ext cx="1034322" cy="4946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93666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27"/>
            <a:ext cx="12190413" cy="6853761"/>
          </a:xfrm>
          <a:prstGeom prst="rect">
            <a:avLst/>
          </a:prstGeom>
        </p:spPr>
      </p:pic>
      <p:sp>
        <p:nvSpPr>
          <p:cNvPr id="3" name="Seta para a esquerda 2"/>
          <p:cNvSpPr/>
          <p:nvPr/>
        </p:nvSpPr>
        <p:spPr>
          <a:xfrm rot="19985063" flipV="1">
            <a:off x="10279675" y="4290889"/>
            <a:ext cx="944380" cy="77954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eta para a esquerda 3"/>
          <p:cNvSpPr/>
          <p:nvPr/>
        </p:nvSpPr>
        <p:spPr>
          <a:xfrm rot="1312576">
            <a:off x="10315732" y="5469497"/>
            <a:ext cx="944380" cy="66148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esquerda 4"/>
          <p:cNvSpPr/>
          <p:nvPr/>
        </p:nvSpPr>
        <p:spPr>
          <a:xfrm rot="10371921">
            <a:off x="2539655" y="4792958"/>
            <a:ext cx="944380" cy="54743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34944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27"/>
            <a:ext cx="12190413" cy="6853761"/>
          </a:xfrm>
          <a:prstGeom prst="rect">
            <a:avLst/>
          </a:prstGeom>
        </p:spPr>
      </p:pic>
      <p:sp>
        <p:nvSpPr>
          <p:cNvPr id="4" name="Seta para a esquerda 3"/>
          <p:cNvSpPr/>
          <p:nvPr/>
        </p:nvSpPr>
        <p:spPr>
          <a:xfrm rot="20893006">
            <a:off x="6325848" y="5456420"/>
            <a:ext cx="2758191" cy="85443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126665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913"/>
            <a:ext cx="12190413" cy="6853761"/>
          </a:xfrm>
          <a:prstGeom prst="rect">
            <a:avLst/>
          </a:prstGeom>
        </p:spPr>
      </p:pic>
      <p:sp>
        <p:nvSpPr>
          <p:cNvPr id="3" name="Seta para a esquerda 2"/>
          <p:cNvSpPr/>
          <p:nvPr/>
        </p:nvSpPr>
        <p:spPr>
          <a:xfrm rot="18044509" flipH="1">
            <a:off x="8205766" y="3236606"/>
            <a:ext cx="2408516" cy="92559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282511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913"/>
            <a:ext cx="12190413" cy="6853761"/>
          </a:xfrm>
          <a:prstGeom prst="rect">
            <a:avLst/>
          </a:prstGeom>
        </p:spPr>
      </p:pic>
      <p:sp>
        <p:nvSpPr>
          <p:cNvPr id="4" name="Seta para a esquerda 3"/>
          <p:cNvSpPr/>
          <p:nvPr/>
        </p:nvSpPr>
        <p:spPr>
          <a:xfrm>
            <a:off x="4829332" y="2071140"/>
            <a:ext cx="1573967" cy="52465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111119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224852" y="3132942"/>
            <a:ext cx="11707318" cy="37266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</a:rPr>
              <a:t>O termo 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</a:rPr>
              <a:t>NUVEM 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é utilizando quando o </a:t>
            </a: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</a:rPr>
              <a:t>armazenamento 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de dados </a:t>
            </a: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</a:rPr>
              <a:t>é feito em um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</a:rPr>
              <a:t>SERVIDOR EXTERNO VIRTUAL</a:t>
            </a: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</a:rPr>
              <a:t>. Os dados ficam 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armazenamento</a:t>
            </a: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</a:rPr>
              <a:t> num local totalmente seguro fora da máquina do usuário, assim não corre o risco de pegar vírus e perder os dados guardados. As informações (arquivos e pastas) podem ser compartilhadas por outros usuários autorizados, por qualquer tipo de dispositivo eletrônico.  Ex. </a:t>
            </a:r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</a:rPr>
              <a:t>SPED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pt-BR" sz="3200" b="1" dirty="0" err="1">
                <a:solidFill>
                  <a:schemeClr val="accent1">
                    <a:lumMod val="50000"/>
                  </a:schemeClr>
                </a:solidFill>
              </a:rPr>
              <a:t>Dropbox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</a:rPr>
              <a:t>, Google Drive, </a:t>
            </a:r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</a:rPr>
              <a:t>OneDrive.</a:t>
            </a:r>
            <a:endParaRPr lang="pt-B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m 3" descr="Imagem relacionad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741" y="773723"/>
            <a:ext cx="7435121" cy="2359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950635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27"/>
            <a:ext cx="12190413" cy="6853761"/>
          </a:xfrm>
          <a:prstGeom prst="rect">
            <a:avLst/>
          </a:prstGeom>
        </p:spPr>
      </p:pic>
      <p:sp>
        <p:nvSpPr>
          <p:cNvPr id="3" name="Seta para a esquerda 2"/>
          <p:cNvSpPr/>
          <p:nvPr/>
        </p:nvSpPr>
        <p:spPr>
          <a:xfrm rot="19270212">
            <a:off x="6489471" y="3810506"/>
            <a:ext cx="2025421" cy="79352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590576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0413" cy="6853761"/>
          </a:xfrm>
          <a:prstGeom prst="rect">
            <a:avLst/>
          </a:prstGeom>
        </p:spPr>
      </p:pic>
      <p:sp>
        <p:nvSpPr>
          <p:cNvPr id="3" name="Seta para a direita listrada 2"/>
          <p:cNvSpPr/>
          <p:nvPr/>
        </p:nvSpPr>
        <p:spPr>
          <a:xfrm rot="11105238">
            <a:off x="9834056" y="1288510"/>
            <a:ext cx="1199213" cy="596445"/>
          </a:xfrm>
          <a:prstGeom prst="striped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a direita listrada 19"/>
          <p:cNvSpPr/>
          <p:nvPr/>
        </p:nvSpPr>
        <p:spPr>
          <a:xfrm rot="11105238">
            <a:off x="10046416" y="5413303"/>
            <a:ext cx="1199213" cy="596445"/>
          </a:xfrm>
          <a:prstGeom prst="striped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142598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Obrig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16114" y="2625011"/>
            <a:ext cx="2126517" cy="1943007"/>
          </a:xfrm>
          <a:prstGeom prst="rect">
            <a:avLst/>
          </a:prstGeom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235739" y="1592156"/>
            <a:ext cx="3008626" cy="55519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3800" b="1" i="1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Obrigado!</a:t>
            </a:r>
            <a:endParaRPr lang="pt-BR" sz="3800" b="1" i="1" dirty="0">
              <a:solidFill>
                <a:srgbClr val="000080"/>
              </a:solidFill>
              <a:latin typeface="Palatino Linotype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355328" y="5344705"/>
            <a:ext cx="7309740" cy="125369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8908" tIns="44454" rIns="88908" bIns="44454"/>
          <a:lstStyle/>
          <a:p>
            <a:pPr algn="r">
              <a:spcBef>
                <a:spcPts val="309"/>
              </a:spcBef>
              <a:spcAft>
                <a:spcPts val="878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800" b="1" i="1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Marcos Salustiano</a:t>
            </a:r>
          </a:p>
          <a:p>
            <a:pPr algn="r">
              <a:spcBef>
                <a:spcPts val="0"/>
              </a:spcBef>
              <a:spcAft>
                <a:spcPts val="0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400" i="1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Auditor-Fiscal da Receita Federal do Brasil</a:t>
            </a:r>
          </a:p>
          <a:p>
            <a:pPr algn="r">
              <a:spcBef>
                <a:spcPts val="0"/>
              </a:spcBef>
              <a:spcAft>
                <a:spcPts val="0"/>
              </a:spcAft>
              <a:tabLst>
                <a:tab pos="0" algn="l"/>
                <a:tab pos="442243" algn="l"/>
                <a:tab pos="886055" algn="l"/>
                <a:tab pos="1329866" algn="l"/>
                <a:tab pos="1773679" algn="l"/>
                <a:tab pos="2217490" algn="l"/>
                <a:tab pos="2661302" algn="l"/>
                <a:tab pos="3105113" algn="l"/>
                <a:tab pos="3548925" algn="l"/>
                <a:tab pos="3992736" algn="l"/>
                <a:tab pos="4436548" algn="l"/>
                <a:tab pos="4880360" algn="l"/>
                <a:tab pos="5324171" algn="l"/>
                <a:tab pos="5767983" algn="l"/>
                <a:tab pos="6211795" algn="l"/>
                <a:tab pos="6655606" algn="l"/>
                <a:tab pos="7099418" algn="l"/>
                <a:tab pos="7543229" algn="l"/>
                <a:tab pos="7987041" algn="l"/>
                <a:tab pos="8430852" algn="l"/>
                <a:tab pos="8874664" algn="l"/>
                <a:tab pos="8876232" algn="l"/>
                <a:tab pos="9320045" algn="l"/>
              </a:tabLst>
            </a:pPr>
            <a:r>
              <a:rPr lang="pt-BR" sz="2400" i="1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http://receita.fazenda.gov.br</a:t>
            </a:r>
            <a:endParaRPr lang="pt-BR" sz="2400" i="1" dirty="0">
              <a:solidFill>
                <a:srgbClr val="000080"/>
              </a:solidFill>
              <a:latin typeface="Palatino Linotype" pitchFamily="18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817" name="AutoShape 1"/>
          <p:cNvCxnSpPr>
            <a:cxnSpLocks noChangeShapeType="1"/>
          </p:cNvCxnSpPr>
          <p:nvPr/>
        </p:nvCxnSpPr>
        <p:spPr bwMode="auto">
          <a:xfrm>
            <a:off x="3621309" y="2223015"/>
            <a:ext cx="4260249" cy="1614862"/>
          </a:xfrm>
          <a:prstGeom prst="straightConnector1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4967820" y="2820053"/>
          <a:ext cx="638323" cy="466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" r:id="rId4" imgW="790476" imgH="542857" progId="">
                  <p:embed/>
                </p:oleObj>
              </mc:Choice>
              <mc:Fallback>
                <p:oleObj r:id="rId4" imgW="790476" imgH="54285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820" y="2820053"/>
                        <a:ext cx="638323" cy="46683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351371" y="2057876"/>
            <a:ext cx="4531774" cy="181810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726983" y="1311579"/>
            <a:ext cx="1017823" cy="1829223"/>
          </a:xfrm>
          <a:prstGeom prst="rect">
            <a:avLst/>
          </a:prstGeom>
          <a:solidFill>
            <a:srgbClr val="FFFFFF"/>
          </a:solidFill>
          <a:ln w="25560" cap="sq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236" y="2186494"/>
            <a:ext cx="724068" cy="8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236" y="1398912"/>
            <a:ext cx="709777" cy="69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1665056" y="893971"/>
            <a:ext cx="1071811" cy="42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65702805" tIns="382859684" rIns="765702805" bIns="382859684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t-BR" altLang="pt-BR" sz="1400" b="1">
                <a:solidFill>
                  <a:srgbClr val="262699"/>
                </a:solidFill>
                <a:cs typeface="Arial" panose="020B0604020202020204" pitchFamily="34" charset="0"/>
              </a:rPr>
              <a:t>Sistema</a:t>
            </a:r>
          </a:p>
          <a:p>
            <a:pPr algn="ctr" eaLnBrk="1" hangingPunct="1">
              <a:buClrTx/>
              <a:buFontTx/>
              <a:buNone/>
            </a:pPr>
            <a:r>
              <a:rPr lang="pt-BR" altLang="pt-BR" sz="1400" b="1">
                <a:solidFill>
                  <a:srgbClr val="262699"/>
                </a:solidFill>
                <a:cs typeface="Arial" panose="020B0604020202020204" pitchFamily="34" charset="0"/>
              </a:rPr>
              <a:t> Interno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2374833" y="2924852"/>
            <a:ext cx="369973" cy="26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65702805" tIns="382859684" rIns="765702805" bIns="382859684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t-BR" altLang="pt-BR" sz="1100" b="1">
                <a:solidFill>
                  <a:srgbClr val="191919"/>
                </a:solidFill>
                <a:cs typeface="Arial" panose="020B0604020202020204" pitchFamily="34" charset="0"/>
              </a:rPr>
              <a:t>WS</a:t>
            </a:r>
          </a:p>
        </p:txBody>
      </p:sp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823" y="1846691"/>
            <a:ext cx="695486" cy="75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4826" name="AutoShape 10"/>
          <p:cNvCxnSpPr>
            <a:cxnSpLocks noChangeShapeType="1"/>
          </p:cNvCxnSpPr>
          <p:nvPr/>
        </p:nvCxnSpPr>
        <p:spPr bwMode="auto">
          <a:xfrm flipV="1">
            <a:off x="2757509" y="2223015"/>
            <a:ext cx="168314" cy="15879"/>
          </a:xfrm>
          <a:prstGeom prst="straightConnector1">
            <a:avLst/>
          </a:prstGeom>
          <a:noFill/>
          <a:ln w="9360" cap="sq">
            <a:solidFill>
              <a:srgbClr val="F9F9F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4827" name="AutoShape 11"/>
          <p:cNvSpPr>
            <a:spLocks noChangeArrowheads="1"/>
          </p:cNvSpPr>
          <p:nvPr/>
        </p:nvSpPr>
        <p:spPr bwMode="auto">
          <a:xfrm>
            <a:off x="3849962" y="971775"/>
            <a:ext cx="366798" cy="250883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360" cap="sq">
            <a:solidFill>
              <a:srgbClr val="F9F9F9"/>
            </a:solidFill>
            <a:miter lim="800000"/>
            <a:headEnd/>
            <a:tailEnd/>
          </a:ln>
          <a:effectLst>
            <a:outerShdw dist="75597" dir="1064680" algn="ctr" rotWithShape="0">
              <a:srgbClr val="000000">
                <a:alpha val="35036"/>
              </a:srgbClr>
            </a:outerShdw>
          </a:effectLst>
        </p:spPr>
        <p:txBody>
          <a:bodyPr lIns="90021" tIns="46811" rIns="90021" bIns="4681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t-BR" altLang="pt-BR" sz="1600" b="1"/>
              <a:t>VAL</a:t>
            </a:r>
          </a:p>
          <a:p>
            <a:pPr algn="ctr" eaLnBrk="1" hangingPunct="1">
              <a:buClrTx/>
              <a:buFontTx/>
              <a:buNone/>
            </a:pPr>
            <a:r>
              <a:rPr lang="pt-BR" altLang="pt-BR" sz="1600" b="1"/>
              <a:t>IDAÇÃO1</a:t>
            </a:r>
          </a:p>
        </p:txBody>
      </p:sp>
      <p:sp>
        <p:nvSpPr>
          <p:cNvPr id="34828" name="AutoShape 12"/>
          <p:cNvSpPr>
            <a:spLocks noChangeArrowheads="1"/>
          </p:cNvSpPr>
          <p:nvPr/>
        </p:nvSpPr>
        <p:spPr bwMode="auto">
          <a:xfrm>
            <a:off x="5745876" y="971775"/>
            <a:ext cx="366798" cy="250883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360" cap="sq">
            <a:solidFill>
              <a:srgbClr val="A5DEC6"/>
            </a:solidFill>
            <a:miter lim="800000"/>
            <a:headEnd/>
            <a:tailEnd/>
          </a:ln>
          <a:effectLst>
            <a:outerShdw dist="75597" dir="1064680" algn="ctr" rotWithShape="0">
              <a:srgbClr val="000000">
                <a:alpha val="35036"/>
              </a:srgbClr>
            </a:outerShdw>
          </a:effectLst>
        </p:spPr>
        <p:txBody>
          <a:bodyPr lIns="90021" tIns="46811" rIns="90021" bIns="4681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t-BR" altLang="pt-BR" sz="1600" b="1"/>
              <a:t>VA</a:t>
            </a:r>
          </a:p>
          <a:p>
            <a:pPr algn="ctr" eaLnBrk="1" hangingPunct="1">
              <a:buClrTx/>
              <a:buFontTx/>
              <a:buNone/>
            </a:pPr>
            <a:r>
              <a:rPr lang="pt-BR" altLang="pt-BR" sz="1600" b="1"/>
              <a:t>L</a:t>
            </a:r>
          </a:p>
          <a:p>
            <a:pPr algn="ctr" eaLnBrk="1" hangingPunct="1">
              <a:buClrTx/>
              <a:buFontTx/>
              <a:buNone/>
            </a:pPr>
            <a:r>
              <a:rPr lang="pt-BR" altLang="pt-BR" sz="1600" b="1"/>
              <a:t>IDAÇÃO2</a:t>
            </a:r>
          </a:p>
        </p:txBody>
      </p:sp>
      <p:sp>
        <p:nvSpPr>
          <p:cNvPr id="34829" name="AutoShape 13"/>
          <p:cNvSpPr>
            <a:spLocks noChangeArrowheads="1"/>
          </p:cNvSpPr>
          <p:nvPr/>
        </p:nvSpPr>
        <p:spPr bwMode="auto">
          <a:xfrm>
            <a:off x="4407304" y="1797467"/>
            <a:ext cx="751061" cy="792346"/>
          </a:xfrm>
          <a:prstGeom prst="diamond">
            <a:avLst/>
          </a:prstGeom>
          <a:solidFill>
            <a:srgbClr val="009973"/>
          </a:solidFill>
          <a:ln w="9360" cap="sq">
            <a:solidFill>
              <a:srgbClr val="F9F9F9"/>
            </a:solidFill>
            <a:miter lim="800000"/>
            <a:headEnd/>
            <a:tailEnd/>
          </a:ln>
          <a:effectLst>
            <a:outerShdw dist="75597" dir="106468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4512103" y="2032471"/>
            <a:ext cx="568457" cy="36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21" tIns="46811" rIns="90021" bIns="46811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b="1"/>
              <a:t>Ok?</a:t>
            </a:r>
          </a:p>
        </p:txBody>
      </p:sp>
      <p:sp>
        <p:nvSpPr>
          <p:cNvPr id="34831" name="AutoShape 15"/>
          <p:cNvSpPr>
            <a:spLocks noChangeArrowheads="1"/>
          </p:cNvSpPr>
          <p:nvPr/>
        </p:nvSpPr>
        <p:spPr bwMode="auto">
          <a:xfrm>
            <a:off x="6268285" y="1797467"/>
            <a:ext cx="752649" cy="792346"/>
          </a:xfrm>
          <a:prstGeom prst="diamond">
            <a:avLst/>
          </a:prstGeom>
          <a:solidFill>
            <a:srgbClr val="009973"/>
          </a:solidFill>
          <a:ln w="9360" cap="sq">
            <a:solidFill>
              <a:srgbClr val="00CC98"/>
            </a:solidFill>
            <a:miter lim="800000"/>
            <a:headEnd/>
            <a:tailEnd/>
          </a:ln>
          <a:effectLst>
            <a:outerShdw dist="75597" dir="106468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6374671" y="2032471"/>
            <a:ext cx="568457" cy="36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21" tIns="46811" rIns="90021" bIns="46811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b="1"/>
              <a:t>Ok?</a:t>
            </a:r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 flipH="1">
            <a:off x="4775689" y="2597751"/>
            <a:ext cx="9527" cy="1047993"/>
          </a:xfrm>
          <a:prstGeom prst="line">
            <a:avLst/>
          </a:prstGeom>
          <a:noFill/>
          <a:ln w="9360" cap="sq">
            <a:solidFill>
              <a:srgbClr val="F9F9F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 flipH="1" flipV="1">
            <a:off x="2371657" y="3633041"/>
            <a:ext cx="2426262" cy="15879"/>
          </a:xfrm>
          <a:prstGeom prst="line">
            <a:avLst/>
          </a:prstGeom>
          <a:noFill/>
          <a:ln w="9360" cap="sq">
            <a:solidFill>
              <a:srgbClr val="F9F9F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cxnSp>
        <p:nvCxnSpPr>
          <p:cNvPr id="34835" name="AutoShape 19"/>
          <p:cNvCxnSpPr>
            <a:cxnSpLocks noChangeShapeType="1"/>
          </p:cNvCxnSpPr>
          <p:nvPr/>
        </p:nvCxnSpPr>
        <p:spPr bwMode="auto">
          <a:xfrm flipV="1">
            <a:off x="2387536" y="3199554"/>
            <a:ext cx="3176" cy="427136"/>
          </a:xfrm>
          <a:prstGeom prst="straightConnector1">
            <a:avLst/>
          </a:prstGeom>
          <a:noFill/>
          <a:ln w="9360" cap="sq">
            <a:solidFill>
              <a:srgbClr val="F9F9F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4836" name="Line 20"/>
          <p:cNvSpPr>
            <a:spLocks noChangeShapeType="1"/>
          </p:cNvSpPr>
          <p:nvPr/>
        </p:nvSpPr>
        <p:spPr bwMode="auto">
          <a:xfrm flipH="1">
            <a:off x="6638257" y="2599340"/>
            <a:ext cx="15879" cy="2173790"/>
          </a:xfrm>
          <a:prstGeom prst="line">
            <a:avLst/>
          </a:prstGeom>
          <a:noFill/>
          <a:ln w="9360" cap="sq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cxnSp>
        <p:nvCxnSpPr>
          <p:cNvPr id="34837" name="AutoShape 21"/>
          <p:cNvCxnSpPr>
            <a:cxnSpLocks noChangeShapeType="1"/>
          </p:cNvCxnSpPr>
          <p:nvPr/>
        </p:nvCxnSpPr>
        <p:spPr bwMode="auto">
          <a:xfrm flipV="1">
            <a:off x="2014387" y="3193203"/>
            <a:ext cx="12703" cy="1571989"/>
          </a:xfrm>
          <a:prstGeom prst="straightConnector1">
            <a:avLst/>
          </a:prstGeom>
          <a:noFill/>
          <a:ln w="9360" cap="sq">
            <a:solidFill>
              <a:srgbClr val="C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4838" name="Line 22"/>
          <p:cNvSpPr>
            <a:spLocks noChangeShapeType="1"/>
          </p:cNvSpPr>
          <p:nvPr/>
        </p:nvSpPr>
        <p:spPr bwMode="auto">
          <a:xfrm flipH="1" flipV="1">
            <a:off x="2011211" y="4752488"/>
            <a:ext cx="4628634" cy="28582"/>
          </a:xfrm>
          <a:prstGeom prst="line">
            <a:avLst/>
          </a:prstGeom>
          <a:noFill/>
          <a:ln w="9360" cap="sq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cxnSp>
        <p:nvCxnSpPr>
          <p:cNvPr id="34839" name="AutoShape 23"/>
          <p:cNvCxnSpPr>
            <a:cxnSpLocks noChangeShapeType="1"/>
          </p:cNvCxnSpPr>
          <p:nvPr/>
        </p:nvCxnSpPr>
        <p:spPr bwMode="auto">
          <a:xfrm flipV="1">
            <a:off x="5166305" y="2205549"/>
            <a:ext cx="581159" cy="1587"/>
          </a:xfrm>
          <a:prstGeom prst="straightConnector1">
            <a:avLst/>
          </a:prstGeom>
          <a:noFill/>
          <a:ln w="9360" cap="sq">
            <a:solidFill>
              <a:srgbClr val="F9F9F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40" name="AutoShape 24"/>
          <p:cNvCxnSpPr>
            <a:cxnSpLocks noChangeShapeType="1"/>
          </p:cNvCxnSpPr>
          <p:nvPr/>
        </p:nvCxnSpPr>
        <p:spPr bwMode="auto">
          <a:xfrm flipV="1">
            <a:off x="4235814" y="2223015"/>
            <a:ext cx="198483" cy="6351"/>
          </a:xfrm>
          <a:prstGeom prst="straightConnector1">
            <a:avLst/>
          </a:prstGeom>
          <a:noFill/>
          <a:ln w="9360" cap="sq">
            <a:solidFill>
              <a:srgbClr val="F9F9F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41" name="AutoShape 25"/>
          <p:cNvCxnSpPr>
            <a:cxnSpLocks noChangeShapeType="1"/>
            <a:endCxn id="34831" idx="1"/>
          </p:cNvCxnSpPr>
          <p:nvPr/>
        </p:nvCxnSpPr>
        <p:spPr bwMode="auto">
          <a:xfrm flipV="1">
            <a:off x="6125377" y="2192846"/>
            <a:ext cx="142908" cy="9527"/>
          </a:xfrm>
          <a:prstGeom prst="straightConnector1">
            <a:avLst/>
          </a:prstGeom>
          <a:noFill/>
          <a:ln w="9360" cap="sq">
            <a:solidFill>
              <a:srgbClr val="A5DEC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42" name="AutoShape 26"/>
          <p:cNvCxnSpPr>
            <a:cxnSpLocks noChangeShapeType="1"/>
          </p:cNvCxnSpPr>
          <p:nvPr/>
        </p:nvCxnSpPr>
        <p:spPr bwMode="auto">
          <a:xfrm>
            <a:off x="7027285" y="2205549"/>
            <a:ext cx="766939" cy="3176"/>
          </a:xfrm>
          <a:prstGeom prst="straightConnector1">
            <a:avLst/>
          </a:prstGeom>
          <a:noFill/>
          <a:ln w="9360" cap="sq">
            <a:solidFill>
              <a:srgbClr val="C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4843" name="Text Box 27"/>
          <p:cNvSpPr txBox="1">
            <a:spLocks noChangeArrowheads="1"/>
          </p:cNvSpPr>
          <p:nvPr/>
        </p:nvSpPr>
        <p:spPr bwMode="auto">
          <a:xfrm>
            <a:off x="4169123" y="2572346"/>
            <a:ext cx="571632" cy="39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21" tIns="46811" rIns="90021" bIns="46811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2000">
                <a:solidFill>
                  <a:srgbClr val="191919"/>
                </a:solidFill>
              </a:rPr>
              <a:t>não</a:t>
            </a:r>
          </a:p>
        </p:txBody>
      </p:sp>
      <p:sp>
        <p:nvSpPr>
          <p:cNvPr id="34844" name="Line 28"/>
          <p:cNvSpPr>
            <a:spLocks noChangeShapeType="1"/>
          </p:cNvSpPr>
          <p:nvPr/>
        </p:nvSpPr>
        <p:spPr bwMode="auto">
          <a:xfrm flipH="1">
            <a:off x="5374315" y="2202374"/>
            <a:ext cx="17467" cy="1894325"/>
          </a:xfrm>
          <a:prstGeom prst="line">
            <a:avLst/>
          </a:prstGeom>
          <a:noFill/>
          <a:ln w="9360" cap="sq">
            <a:solidFill>
              <a:srgbClr val="F9F9F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845" name="Line 29"/>
          <p:cNvSpPr>
            <a:spLocks noChangeShapeType="1"/>
          </p:cNvSpPr>
          <p:nvPr/>
        </p:nvSpPr>
        <p:spPr bwMode="auto">
          <a:xfrm flipH="1" flipV="1">
            <a:off x="2185877" y="4071293"/>
            <a:ext cx="3193202" cy="28582"/>
          </a:xfrm>
          <a:prstGeom prst="line">
            <a:avLst/>
          </a:prstGeom>
          <a:noFill/>
          <a:ln w="9360" cap="sq">
            <a:solidFill>
              <a:srgbClr val="F9F9F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cxnSp>
        <p:nvCxnSpPr>
          <p:cNvPr id="34846" name="AutoShape 30"/>
          <p:cNvCxnSpPr>
            <a:cxnSpLocks noChangeShapeType="1"/>
          </p:cNvCxnSpPr>
          <p:nvPr/>
        </p:nvCxnSpPr>
        <p:spPr bwMode="auto">
          <a:xfrm flipV="1">
            <a:off x="2201755" y="3201141"/>
            <a:ext cx="3176" cy="871740"/>
          </a:xfrm>
          <a:prstGeom prst="straightConnector1">
            <a:avLst/>
          </a:prstGeom>
          <a:noFill/>
          <a:ln w="9360" cap="sq">
            <a:solidFill>
              <a:srgbClr val="F9F9F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4847" name="Text Box 31"/>
          <p:cNvSpPr txBox="1">
            <a:spLocks noChangeArrowheads="1"/>
          </p:cNvSpPr>
          <p:nvPr/>
        </p:nvSpPr>
        <p:spPr bwMode="auto">
          <a:xfrm>
            <a:off x="5161540" y="1789528"/>
            <a:ext cx="547369" cy="40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21" tIns="46811" rIns="90021" bIns="46811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2000">
                <a:solidFill>
                  <a:srgbClr val="191919"/>
                </a:solidFill>
              </a:rPr>
              <a:t>sim</a:t>
            </a:r>
          </a:p>
        </p:txBody>
      </p:sp>
      <p:sp>
        <p:nvSpPr>
          <p:cNvPr id="34848" name="Text Box 32"/>
          <p:cNvSpPr txBox="1">
            <a:spLocks noChangeArrowheads="1"/>
          </p:cNvSpPr>
          <p:nvPr/>
        </p:nvSpPr>
        <p:spPr bwMode="auto">
          <a:xfrm>
            <a:off x="6131728" y="2753363"/>
            <a:ext cx="571632" cy="39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21" tIns="46811" rIns="90021" bIns="46811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2000">
                <a:solidFill>
                  <a:srgbClr val="191919"/>
                </a:solidFill>
              </a:rPr>
              <a:t>não</a:t>
            </a:r>
          </a:p>
        </p:txBody>
      </p:sp>
      <p:sp>
        <p:nvSpPr>
          <p:cNvPr id="34849" name="Text Box 33"/>
          <p:cNvSpPr txBox="1">
            <a:spLocks noChangeArrowheads="1"/>
          </p:cNvSpPr>
          <p:nvPr/>
        </p:nvSpPr>
        <p:spPr bwMode="auto">
          <a:xfrm>
            <a:off x="7167017" y="1824461"/>
            <a:ext cx="547369" cy="40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21" tIns="46811" rIns="90021" bIns="46811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2000">
                <a:solidFill>
                  <a:srgbClr val="191919"/>
                </a:solidFill>
              </a:rPr>
              <a:t>sim</a:t>
            </a:r>
          </a:p>
        </p:txBody>
      </p:sp>
      <p:sp>
        <p:nvSpPr>
          <p:cNvPr id="34850" name="Text Box 34"/>
          <p:cNvSpPr txBox="1">
            <a:spLocks noChangeArrowheads="1"/>
          </p:cNvSpPr>
          <p:nvPr/>
        </p:nvSpPr>
        <p:spPr bwMode="auto">
          <a:xfrm>
            <a:off x="3038562" y="3540945"/>
            <a:ext cx="1432256" cy="39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21" tIns="46811" rIns="90021" bIns="46811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altLang="pt-BR" sz="2000">
                <a:solidFill>
                  <a:srgbClr val="191919"/>
                </a:solidFill>
              </a:rPr>
              <a:t>msg erro</a:t>
            </a:r>
          </a:p>
        </p:txBody>
      </p:sp>
      <p:sp>
        <p:nvSpPr>
          <p:cNvPr id="34851" name="Text Box 35"/>
          <p:cNvSpPr txBox="1">
            <a:spLocks noChangeArrowheads="1"/>
          </p:cNvSpPr>
          <p:nvPr/>
        </p:nvSpPr>
        <p:spPr bwMode="auto">
          <a:xfrm>
            <a:off x="4094493" y="1143265"/>
            <a:ext cx="1646619" cy="70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21" tIns="46811" rIns="90021" bIns="46811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altLang="pt-BR" sz="2000">
                <a:solidFill>
                  <a:srgbClr val="191919"/>
                </a:solidFill>
              </a:rPr>
              <a:t>Protocolo de envio</a:t>
            </a:r>
          </a:p>
        </p:txBody>
      </p:sp>
      <p:sp>
        <p:nvSpPr>
          <p:cNvPr id="34852" name="Text Box 36"/>
          <p:cNvSpPr txBox="1">
            <a:spLocks noChangeArrowheads="1"/>
          </p:cNvSpPr>
          <p:nvPr/>
        </p:nvSpPr>
        <p:spPr bwMode="auto">
          <a:xfrm>
            <a:off x="2943290" y="4757252"/>
            <a:ext cx="2561230" cy="39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21" tIns="46811" rIns="90021" bIns="46811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altLang="pt-BR" sz="2000">
                <a:solidFill>
                  <a:srgbClr val="191919"/>
                </a:solidFill>
              </a:rPr>
              <a:t>msg erro (consulta)</a:t>
            </a:r>
          </a:p>
        </p:txBody>
      </p:sp>
      <p:sp>
        <p:nvSpPr>
          <p:cNvPr id="34853" name="Line 37"/>
          <p:cNvSpPr>
            <a:spLocks noChangeShapeType="1"/>
          </p:cNvSpPr>
          <p:nvPr/>
        </p:nvSpPr>
        <p:spPr bwMode="auto">
          <a:xfrm>
            <a:off x="7448069" y="2216664"/>
            <a:ext cx="1588" cy="3128099"/>
          </a:xfrm>
          <a:prstGeom prst="line">
            <a:avLst/>
          </a:prstGeom>
          <a:noFill/>
          <a:ln w="9360" cap="sq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854" name="Line 38"/>
          <p:cNvSpPr>
            <a:spLocks noChangeShapeType="1"/>
          </p:cNvSpPr>
          <p:nvPr/>
        </p:nvSpPr>
        <p:spPr bwMode="auto">
          <a:xfrm flipH="1" flipV="1">
            <a:off x="1812728" y="5317769"/>
            <a:ext cx="5654396" cy="30169"/>
          </a:xfrm>
          <a:prstGeom prst="line">
            <a:avLst/>
          </a:prstGeom>
          <a:noFill/>
          <a:ln w="9360" cap="sq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cxnSp>
        <p:nvCxnSpPr>
          <p:cNvPr id="34855" name="AutoShape 39"/>
          <p:cNvCxnSpPr>
            <a:cxnSpLocks noChangeShapeType="1"/>
          </p:cNvCxnSpPr>
          <p:nvPr/>
        </p:nvCxnSpPr>
        <p:spPr bwMode="auto">
          <a:xfrm flipV="1">
            <a:off x="1822255" y="3193203"/>
            <a:ext cx="11115" cy="2122978"/>
          </a:xfrm>
          <a:prstGeom prst="straightConnector1">
            <a:avLst/>
          </a:prstGeom>
          <a:noFill/>
          <a:ln w="9360" cap="sq">
            <a:solidFill>
              <a:srgbClr val="C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4856" name="Text Box 40"/>
          <p:cNvSpPr txBox="1">
            <a:spLocks noChangeArrowheads="1"/>
          </p:cNvSpPr>
          <p:nvPr/>
        </p:nvSpPr>
        <p:spPr bwMode="auto">
          <a:xfrm>
            <a:off x="2954405" y="5316181"/>
            <a:ext cx="3180499" cy="39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21" tIns="46811" rIns="90021" bIns="46811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altLang="pt-BR" sz="2000">
                <a:solidFill>
                  <a:srgbClr val="191919"/>
                </a:solidFill>
              </a:rPr>
              <a:t>Recibo de Entrega</a:t>
            </a:r>
          </a:p>
        </p:txBody>
      </p:sp>
      <p:cxnSp>
        <p:nvCxnSpPr>
          <p:cNvPr id="34857" name="AutoShape 41"/>
          <p:cNvCxnSpPr>
            <a:cxnSpLocks noChangeShapeType="1"/>
            <a:endCxn id="34827" idx="1"/>
          </p:cNvCxnSpPr>
          <p:nvPr/>
        </p:nvCxnSpPr>
        <p:spPr bwMode="auto">
          <a:xfrm>
            <a:off x="3621308" y="2223015"/>
            <a:ext cx="228653" cy="3176"/>
          </a:xfrm>
          <a:prstGeom prst="straightConnector1">
            <a:avLst/>
          </a:prstGeom>
          <a:noFill/>
          <a:ln w="9360" cap="sq">
            <a:solidFill>
              <a:srgbClr val="F9F9F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34858" name="Picture 4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080" y="5521016"/>
            <a:ext cx="778055" cy="69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59" name="Rectangle 43"/>
          <p:cNvSpPr>
            <a:spLocks noChangeArrowheads="1"/>
          </p:cNvSpPr>
          <p:nvPr/>
        </p:nvSpPr>
        <p:spPr bwMode="auto">
          <a:xfrm>
            <a:off x="7805340" y="1038466"/>
            <a:ext cx="2745422" cy="4661979"/>
          </a:xfrm>
          <a:prstGeom prst="rect">
            <a:avLst/>
          </a:prstGeom>
          <a:solidFill>
            <a:srgbClr val="FFFFFF"/>
          </a:solidFill>
          <a:ln w="25560" cap="sq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34860" name="Picture 4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405" y="4374575"/>
            <a:ext cx="765352" cy="91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61" name="Rectangle 45"/>
          <p:cNvSpPr>
            <a:spLocks noChangeArrowheads="1"/>
          </p:cNvSpPr>
          <p:nvPr/>
        </p:nvSpPr>
        <p:spPr bwMode="auto">
          <a:xfrm>
            <a:off x="7897437" y="1670437"/>
            <a:ext cx="2592987" cy="2542176"/>
          </a:xfrm>
          <a:prstGeom prst="rect">
            <a:avLst/>
          </a:prstGeom>
          <a:solidFill>
            <a:srgbClr val="FFFFFF"/>
          </a:solidFill>
          <a:ln w="25560" cap="sq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4862" name="Group 46"/>
          <p:cNvGrpSpPr>
            <a:grpSpLocks/>
          </p:cNvGrpSpPr>
          <p:nvPr/>
        </p:nvGrpSpPr>
        <p:grpSpPr bwMode="auto">
          <a:xfrm>
            <a:off x="8030817" y="1924496"/>
            <a:ext cx="508118" cy="458894"/>
            <a:chOff x="4099" y="1212"/>
            <a:chExt cx="320" cy="289"/>
          </a:xfrm>
        </p:grpSpPr>
        <p:pic>
          <p:nvPicPr>
            <p:cNvPr id="34863" name="Picture 4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9" y="1212"/>
              <a:ext cx="107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864" name="Picture 4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8" y="1253"/>
              <a:ext cx="107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865" name="Picture 4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6" y="1301"/>
              <a:ext cx="107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866" name="Picture 5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4" y="1352"/>
              <a:ext cx="107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867" name="Picture 5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2" y="1404"/>
              <a:ext cx="107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4868" name="Picture 5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986" y="3121748"/>
            <a:ext cx="533523" cy="78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69" name="Text Box 53"/>
          <p:cNvSpPr txBox="1">
            <a:spLocks noChangeArrowheads="1"/>
          </p:cNvSpPr>
          <p:nvPr/>
        </p:nvSpPr>
        <p:spPr bwMode="auto">
          <a:xfrm>
            <a:off x="7914902" y="3814058"/>
            <a:ext cx="862213" cy="34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65702805" tIns="382859684" rIns="765702805" bIns="382859684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pt-BR" altLang="pt-BR" sz="1100" b="1">
                <a:solidFill>
                  <a:srgbClr val="191919"/>
                </a:solidFill>
                <a:cs typeface="Arial" panose="020B0604020202020204" pitchFamily="34" charset="0"/>
              </a:rPr>
              <a:t>RET</a:t>
            </a:r>
          </a:p>
        </p:txBody>
      </p:sp>
      <p:pic>
        <p:nvPicPr>
          <p:cNvPr id="34870" name="Picture 5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744" y="5027189"/>
            <a:ext cx="382676" cy="45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71" name="Text Box 55"/>
          <p:cNvSpPr txBox="1">
            <a:spLocks noChangeArrowheads="1"/>
          </p:cNvSpPr>
          <p:nvPr/>
        </p:nvSpPr>
        <p:spPr bwMode="auto">
          <a:xfrm>
            <a:off x="9569460" y="5365406"/>
            <a:ext cx="987654" cy="34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65702805" tIns="382859684" rIns="765702805" bIns="382859684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pt-BR" altLang="pt-BR" sz="1100" b="1">
                <a:solidFill>
                  <a:srgbClr val="191919"/>
                </a:solidFill>
                <a:cs typeface="Arial" panose="020B0604020202020204" pitchFamily="34" charset="0"/>
              </a:rPr>
              <a:t>eSocialBx</a:t>
            </a:r>
          </a:p>
        </p:txBody>
      </p:sp>
      <p:pic>
        <p:nvPicPr>
          <p:cNvPr id="34872" name="Picture 5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414" y="1954666"/>
            <a:ext cx="311222" cy="45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73" name="Text Box 57"/>
          <p:cNvSpPr txBox="1">
            <a:spLocks noChangeArrowheads="1"/>
          </p:cNvSpPr>
          <p:nvPr/>
        </p:nvSpPr>
        <p:spPr bwMode="auto">
          <a:xfrm>
            <a:off x="9139148" y="2021357"/>
            <a:ext cx="862212" cy="34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65702805" tIns="382859684" rIns="765702805" bIns="382859684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altLang="pt-BR" sz="1100" b="1">
                <a:solidFill>
                  <a:srgbClr val="191919"/>
                </a:solidFill>
                <a:cs typeface="Arial" panose="020B0604020202020204" pitchFamily="34" charset="0"/>
              </a:rPr>
              <a:t>Folha de</a:t>
            </a:r>
          </a:p>
          <a:p>
            <a:pPr eaLnBrk="1" hangingPunct="1">
              <a:buClrTx/>
              <a:buFontTx/>
              <a:buNone/>
            </a:pPr>
            <a:r>
              <a:rPr lang="pt-BR" altLang="pt-BR" sz="1100" b="1">
                <a:solidFill>
                  <a:srgbClr val="191919"/>
                </a:solidFill>
                <a:cs typeface="Arial" panose="020B0604020202020204" pitchFamily="34" charset="0"/>
              </a:rPr>
              <a:t>Pagamento</a:t>
            </a:r>
          </a:p>
        </p:txBody>
      </p:sp>
      <p:pic>
        <p:nvPicPr>
          <p:cNvPr id="34874" name="Picture 5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161" y="3491722"/>
            <a:ext cx="355682" cy="52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75" name="Text Box 59"/>
          <p:cNvSpPr txBox="1">
            <a:spLocks noChangeArrowheads="1"/>
          </p:cNvSpPr>
          <p:nvPr/>
        </p:nvSpPr>
        <p:spPr bwMode="auto">
          <a:xfrm>
            <a:off x="9008943" y="3555237"/>
            <a:ext cx="863800" cy="34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65702805" tIns="382859684" rIns="765702805" bIns="382859684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altLang="pt-BR" sz="1100" b="1">
                <a:solidFill>
                  <a:srgbClr val="191919"/>
                </a:solidFill>
                <a:cs typeface="Arial" panose="020B0604020202020204" pitchFamily="34" charset="0"/>
              </a:rPr>
              <a:t>Cadastro/Tabelas</a:t>
            </a:r>
          </a:p>
          <a:p>
            <a:pPr eaLnBrk="1" hangingPunct="1">
              <a:buClrTx/>
              <a:buFontTx/>
              <a:buNone/>
            </a:pPr>
            <a:r>
              <a:rPr lang="pt-BR" altLang="pt-BR" sz="1100" b="1">
                <a:solidFill>
                  <a:srgbClr val="191919"/>
                </a:solidFill>
                <a:cs typeface="Arial" panose="020B0604020202020204" pitchFamily="34" charset="0"/>
              </a:rPr>
              <a:t>Do Empregador</a:t>
            </a:r>
          </a:p>
        </p:txBody>
      </p:sp>
      <p:pic>
        <p:nvPicPr>
          <p:cNvPr id="34876" name="Picture 6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83" y="4307885"/>
            <a:ext cx="384264" cy="45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77" name="Text Box 61"/>
          <p:cNvSpPr txBox="1">
            <a:spLocks noChangeArrowheads="1"/>
          </p:cNvSpPr>
          <p:nvPr/>
        </p:nvSpPr>
        <p:spPr bwMode="auto">
          <a:xfrm>
            <a:off x="9850514" y="4661980"/>
            <a:ext cx="492239" cy="34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65702805" tIns="382859684" rIns="765702805" bIns="382859684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pt-BR" altLang="pt-BR" sz="1100" b="1">
                <a:solidFill>
                  <a:srgbClr val="19191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WS</a:t>
            </a:r>
          </a:p>
        </p:txBody>
      </p:sp>
      <p:sp>
        <p:nvSpPr>
          <p:cNvPr id="34878" name="Line 62"/>
          <p:cNvSpPr>
            <a:spLocks noChangeShapeType="1"/>
          </p:cNvSpPr>
          <p:nvPr/>
        </p:nvSpPr>
        <p:spPr bwMode="auto">
          <a:xfrm flipH="1">
            <a:off x="8704073" y="4773130"/>
            <a:ext cx="293755" cy="1588"/>
          </a:xfrm>
          <a:prstGeom prst="line">
            <a:avLst/>
          </a:prstGeom>
          <a:noFill/>
          <a:ln w="9360" cap="sq">
            <a:solidFill>
              <a:srgbClr val="A5DEC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879" name="Line 63"/>
          <p:cNvSpPr>
            <a:spLocks noChangeShapeType="1"/>
          </p:cNvSpPr>
          <p:nvPr/>
        </p:nvSpPr>
        <p:spPr bwMode="auto">
          <a:xfrm>
            <a:off x="9345572" y="4250722"/>
            <a:ext cx="1587" cy="1044817"/>
          </a:xfrm>
          <a:prstGeom prst="line">
            <a:avLst/>
          </a:prstGeom>
          <a:noFill/>
          <a:ln w="9360" cap="sq">
            <a:solidFill>
              <a:srgbClr val="A5DEC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880" name="Line 64"/>
          <p:cNvSpPr>
            <a:spLocks noChangeShapeType="1"/>
          </p:cNvSpPr>
          <p:nvPr/>
        </p:nvSpPr>
        <p:spPr bwMode="auto">
          <a:xfrm>
            <a:off x="9625037" y="4569883"/>
            <a:ext cx="308046" cy="1588"/>
          </a:xfrm>
          <a:prstGeom prst="line">
            <a:avLst/>
          </a:prstGeom>
          <a:noFill/>
          <a:ln w="9360" cap="sq">
            <a:solidFill>
              <a:srgbClr val="A5DEC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881" name="Text Box 65"/>
          <p:cNvSpPr txBox="1">
            <a:spLocks noChangeArrowheads="1"/>
          </p:cNvSpPr>
          <p:nvPr/>
        </p:nvSpPr>
        <p:spPr bwMode="auto">
          <a:xfrm>
            <a:off x="8248355" y="2056289"/>
            <a:ext cx="862213" cy="19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65702805" tIns="382859684" rIns="765702805" bIns="382859684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pt-BR" altLang="pt-BR" sz="1100" b="1" dirty="0">
                <a:solidFill>
                  <a:srgbClr val="191919"/>
                </a:solidFill>
                <a:cs typeface="Arial" panose="020B0604020202020204" pitchFamily="34" charset="0"/>
              </a:rPr>
              <a:t>Original</a:t>
            </a:r>
          </a:p>
        </p:txBody>
      </p:sp>
      <p:pic>
        <p:nvPicPr>
          <p:cNvPr id="34882" name="Picture 6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416" y="2648563"/>
            <a:ext cx="355682" cy="52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83" name="Text Box 67"/>
          <p:cNvSpPr txBox="1">
            <a:spLocks noChangeArrowheads="1"/>
          </p:cNvSpPr>
          <p:nvPr/>
        </p:nvSpPr>
        <p:spPr bwMode="auto">
          <a:xfrm>
            <a:off x="8924786" y="3077288"/>
            <a:ext cx="492239" cy="34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65702805" tIns="382859684" rIns="765702805" bIns="382859684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pt-BR" altLang="pt-BR" sz="1100" b="1">
                <a:solidFill>
                  <a:srgbClr val="191919"/>
                </a:solidFill>
                <a:cs typeface="Arial" panose="020B0604020202020204" pitchFamily="34" charset="0"/>
              </a:rPr>
              <a:t>CPF/NIS</a:t>
            </a:r>
          </a:p>
        </p:txBody>
      </p:sp>
      <p:sp>
        <p:nvSpPr>
          <p:cNvPr id="34884" name="Rectangle 68"/>
          <p:cNvSpPr>
            <a:spLocks noChangeArrowheads="1"/>
          </p:cNvSpPr>
          <p:nvPr/>
        </p:nvSpPr>
        <p:spPr bwMode="auto">
          <a:xfrm>
            <a:off x="7845036" y="1136914"/>
            <a:ext cx="2667617" cy="53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21" tIns="46811" rIns="90021" bIns="46811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t-BR" altLang="pt-BR" sz="1600" b="1">
                <a:solidFill>
                  <a:srgbClr val="262699"/>
                </a:solidFill>
              </a:rPr>
              <a:t>Ambiente Nacional </a:t>
            </a:r>
          </a:p>
          <a:p>
            <a:pPr algn="ctr" eaLnBrk="1" hangingPunct="1">
              <a:buClrTx/>
              <a:buFontTx/>
              <a:buNone/>
            </a:pPr>
            <a:r>
              <a:rPr lang="pt-BR" altLang="pt-BR" sz="1600" b="1">
                <a:solidFill>
                  <a:srgbClr val="262699"/>
                </a:solidFill>
              </a:rPr>
              <a:t>eSocial</a:t>
            </a:r>
          </a:p>
        </p:txBody>
      </p:sp>
      <p:sp>
        <p:nvSpPr>
          <p:cNvPr id="34885" name="Text Box 69"/>
          <p:cNvSpPr txBox="1">
            <a:spLocks noChangeArrowheads="1"/>
          </p:cNvSpPr>
          <p:nvPr/>
        </p:nvSpPr>
        <p:spPr bwMode="auto">
          <a:xfrm>
            <a:off x="8126089" y="5192328"/>
            <a:ext cx="492239" cy="34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65702805" tIns="382859684" rIns="765702805" bIns="382859684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pt-BR" altLang="pt-BR" sz="1100" b="1">
                <a:solidFill>
                  <a:srgbClr val="191919"/>
                </a:solidFill>
                <a:cs typeface="Arial" panose="020B0604020202020204" pitchFamily="34" charset="0"/>
              </a:rPr>
              <a:t>WS</a:t>
            </a:r>
          </a:p>
        </p:txBody>
      </p:sp>
      <p:sp>
        <p:nvSpPr>
          <p:cNvPr id="34886" name="Line 70"/>
          <p:cNvSpPr>
            <a:spLocks noChangeShapeType="1"/>
          </p:cNvSpPr>
          <p:nvPr/>
        </p:nvSpPr>
        <p:spPr bwMode="auto">
          <a:xfrm>
            <a:off x="8994652" y="4250722"/>
            <a:ext cx="1588" cy="522408"/>
          </a:xfrm>
          <a:prstGeom prst="line">
            <a:avLst/>
          </a:prstGeom>
          <a:noFill/>
          <a:ln w="9360" cap="sq">
            <a:solidFill>
              <a:srgbClr val="A5DEC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887" name="Line 71"/>
          <p:cNvSpPr>
            <a:spLocks noChangeShapeType="1"/>
          </p:cNvSpPr>
          <p:nvPr/>
        </p:nvSpPr>
        <p:spPr bwMode="auto">
          <a:xfrm>
            <a:off x="9328104" y="5300302"/>
            <a:ext cx="546226" cy="1588"/>
          </a:xfrm>
          <a:prstGeom prst="line">
            <a:avLst/>
          </a:prstGeom>
          <a:noFill/>
          <a:ln w="9360" cap="sq">
            <a:solidFill>
              <a:srgbClr val="A5DEC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888" name="Line 72"/>
          <p:cNvSpPr>
            <a:spLocks noChangeShapeType="1"/>
          </p:cNvSpPr>
          <p:nvPr/>
        </p:nvSpPr>
        <p:spPr bwMode="auto">
          <a:xfrm>
            <a:off x="9632975" y="4242782"/>
            <a:ext cx="1588" cy="327101"/>
          </a:xfrm>
          <a:prstGeom prst="line">
            <a:avLst/>
          </a:prstGeom>
          <a:noFill/>
          <a:ln w="9360" cap="sq">
            <a:solidFill>
              <a:srgbClr val="A5DEC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889" name="Text Box 73"/>
          <p:cNvSpPr txBox="1">
            <a:spLocks noChangeArrowheads="1"/>
          </p:cNvSpPr>
          <p:nvPr/>
        </p:nvSpPr>
        <p:spPr bwMode="auto">
          <a:xfrm>
            <a:off x="2497099" y="5725851"/>
            <a:ext cx="4500016" cy="46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21" tIns="46811" rIns="90021" bIns="46811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750"/>
              </a:spcBef>
            </a:pPr>
            <a:r>
              <a:rPr lang="pt-BR" altLang="pt-BR" sz="2400">
                <a:solidFill>
                  <a:srgbClr val="262699"/>
                </a:solidFill>
              </a:rPr>
              <a:t>Cumprimento da obrigação ! </a:t>
            </a:r>
          </a:p>
        </p:txBody>
      </p:sp>
    </p:spTree>
    <p:extLst>
      <p:ext uri="{BB962C8B-B14F-4D97-AF65-F5344CB8AC3E}">
        <p14:creationId xmlns:p14="http://schemas.microsoft.com/office/powerpoint/2010/main" val="3535389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94674" y="2851001"/>
            <a:ext cx="111976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0080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Nova estrutura dos arquivos</a:t>
            </a:r>
            <a:endParaRPr lang="pt-BR" sz="4000" b="1" dirty="0">
              <a:solidFill>
                <a:srgbClr val="000080"/>
              </a:solidFill>
              <a:latin typeface="Palatino Linotype" pitchFamily="18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49679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2" y="1187725"/>
            <a:ext cx="11488188" cy="5479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979" y="3000933"/>
            <a:ext cx="695486" cy="75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0355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13894</TotalTime>
  <Words>1520</Words>
  <Application>Microsoft Office PowerPoint</Application>
  <PresentationFormat>Personalizar</PresentationFormat>
  <Paragraphs>279</Paragraphs>
  <Slides>62</Slides>
  <Notes>58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62</vt:i4>
      </vt:variant>
    </vt:vector>
  </HeadingPairs>
  <TitlesOfParts>
    <vt:vector size="72" baseType="lpstr">
      <vt:lpstr>Microsoft YaHei</vt:lpstr>
      <vt:lpstr>Arial</vt:lpstr>
      <vt:lpstr>Calibri</vt:lpstr>
      <vt:lpstr>Calibri Light</vt:lpstr>
      <vt:lpstr>Lao UI</vt:lpstr>
      <vt:lpstr>Palatino Linotype</vt:lpstr>
      <vt:lpstr>Times New Roman</vt:lpstr>
      <vt:lpstr>Verdana</vt:lpstr>
      <vt:lpstr>Wingdings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Caixa Econômica Federal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Rafael Artioli Colaciti</dc:creator>
  <cp:lastModifiedBy>Amanda Mariano Santos</cp:lastModifiedBy>
  <cp:revision>1678</cp:revision>
  <dcterms:created xsi:type="dcterms:W3CDTF">2015-02-10T19:14:04Z</dcterms:created>
  <dcterms:modified xsi:type="dcterms:W3CDTF">2018-06-18T21:26:17Z</dcterms:modified>
</cp:coreProperties>
</file>